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3" r:id="rId1"/>
  </p:sldMasterIdLst>
  <p:notesMasterIdLst>
    <p:notesMasterId r:id="rId46"/>
  </p:notesMasterIdLst>
  <p:handoutMasterIdLst>
    <p:handoutMasterId r:id="rId47"/>
  </p:handoutMasterIdLst>
  <p:sldIdLst>
    <p:sldId id="572" r:id="rId2"/>
    <p:sldId id="574" r:id="rId3"/>
    <p:sldId id="594" r:id="rId4"/>
    <p:sldId id="626" r:id="rId5"/>
    <p:sldId id="637" r:id="rId6"/>
    <p:sldId id="622" r:id="rId7"/>
    <p:sldId id="624" r:id="rId8"/>
    <p:sldId id="639" r:id="rId9"/>
    <p:sldId id="623" r:id="rId10"/>
    <p:sldId id="641" r:id="rId11"/>
    <p:sldId id="642" r:id="rId12"/>
    <p:sldId id="640" r:id="rId13"/>
    <p:sldId id="643" r:id="rId14"/>
    <p:sldId id="650" r:id="rId15"/>
    <p:sldId id="632" r:id="rId16"/>
    <p:sldId id="651" r:id="rId17"/>
    <p:sldId id="652" r:id="rId18"/>
    <p:sldId id="644" r:id="rId19"/>
    <p:sldId id="645" r:id="rId20"/>
    <p:sldId id="629" r:id="rId21"/>
    <p:sldId id="653" r:id="rId22"/>
    <p:sldId id="646" r:id="rId23"/>
    <p:sldId id="647" r:id="rId24"/>
    <p:sldId id="630" r:id="rId25"/>
    <p:sldId id="654" r:id="rId26"/>
    <p:sldId id="656" r:id="rId27"/>
    <p:sldId id="648" r:id="rId28"/>
    <p:sldId id="649" r:id="rId29"/>
    <p:sldId id="631" r:id="rId30"/>
    <p:sldId id="655" r:id="rId31"/>
    <p:sldId id="625" r:id="rId32"/>
    <p:sldId id="612" r:id="rId33"/>
    <p:sldId id="608" r:id="rId34"/>
    <p:sldId id="610" r:id="rId35"/>
    <p:sldId id="635" r:id="rId36"/>
    <p:sldId id="636" r:id="rId37"/>
    <p:sldId id="618" r:id="rId38"/>
    <p:sldId id="619" r:id="rId39"/>
    <p:sldId id="620" r:id="rId40"/>
    <p:sldId id="621" r:id="rId41"/>
    <p:sldId id="657" r:id="rId42"/>
    <p:sldId id="658" r:id="rId43"/>
    <p:sldId id="659" r:id="rId44"/>
    <p:sldId id="587" r:id="rId45"/>
  </p:sldIdLst>
  <p:sldSz cx="9144000" cy="5715000" type="screen16x1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7" userDrawn="1">
          <p15:clr>
            <a:srgbClr val="A4A3A4"/>
          </p15:clr>
        </p15:guide>
        <p15:guide id="2" orient="horz" pos="3274" userDrawn="1">
          <p15:clr>
            <a:srgbClr val="A4A3A4"/>
          </p15:clr>
        </p15:guide>
        <p15:guide id="3" pos="3878" userDrawn="1">
          <p15:clr>
            <a:srgbClr val="A4A3A4"/>
          </p15:clr>
        </p15:guide>
        <p15:guide id="4" pos="2880" userDrawn="1">
          <p15:clr>
            <a:srgbClr val="A4A3A4"/>
          </p15:clr>
        </p15:guide>
        <p15:guide id="5" pos="295">
          <p15:clr>
            <a:srgbClr val="A4A3A4"/>
          </p15:clr>
        </p15:guide>
        <p15:guide id="6" orient="horz" pos="144" userDrawn="1">
          <p15:clr>
            <a:srgbClr val="A4A3A4"/>
          </p15:clr>
        </p15:guide>
        <p15:guide id="7" orient="horz" pos="853">
          <p15:clr>
            <a:srgbClr val="A4A3A4"/>
          </p15:clr>
        </p15:guide>
        <p15:guide id="8" orient="horz" pos="3297" userDrawn="1">
          <p15:clr>
            <a:srgbClr val="A4A3A4"/>
          </p15:clr>
        </p15:guide>
        <p15:guide id="9" pos="308">
          <p15:clr>
            <a:srgbClr val="A4A3A4"/>
          </p15:clr>
        </p15:guide>
        <p15:guide id="11" pos="5462">
          <p15:clr>
            <a:srgbClr val="A4A3A4"/>
          </p15:clr>
        </p15:guide>
        <p15:guide id="12" pos="2980" userDrawn="1">
          <p15:clr>
            <a:srgbClr val="A4A3A4"/>
          </p15:clr>
        </p15:guide>
        <p15:guide id="13" orient="horz" pos="394" userDrawn="1">
          <p15:clr>
            <a:srgbClr val="A4A3A4"/>
          </p15:clr>
        </p15:guide>
        <p15:guide id="14" orient="horz" pos="190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Lacey" initials="ML" lastIdx="1" clrIdx="0">
    <p:extLst>
      <p:ext uri="{19B8F6BF-5375-455C-9EA6-DF929625EA0E}">
        <p15:presenceInfo xmlns:p15="http://schemas.microsoft.com/office/powerpoint/2012/main" userId="Matt Lac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816F"/>
    <a:srgbClr val="B4B37B"/>
    <a:srgbClr val="848326"/>
    <a:srgbClr val="C2A73E"/>
    <a:srgbClr val="A7A7A7"/>
    <a:srgbClr val="B6ADCA"/>
    <a:srgbClr val="C1A83E"/>
    <a:srgbClr val="E4C42C"/>
    <a:srgbClr val="53CCF7"/>
    <a:srgbClr val="B9B5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99" autoAdjust="0"/>
    <p:restoredTop sz="91299" autoAdjust="0"/>
  </p:normalViewPr>
  <p:slideViewPr>
    <p:cSldViewPr snapToGrid="0" snapToObjects="1">
      <p:cViewPr varScale="1">
        <p:scale>
          <a:sx n="93" d="100"/>
          <a:sy n="93" d="100"/>
        </p:scale>
        <p:origin x="922" y="-130"/>
      </p:cViewPr>
      <p:guideLst>
        <p:guide orient="horz" pos="847"/>
        <p:guide orient="horz" pos="3274"/>
        <p:guide pos="3878"/>
        <p:guide pos="2880"/>
        <p:guide pos="295"/>
        <p:guide orient="horz" pos="144"/>
        <p:guide orient="horz" pos="853"/>
        <p:guide orient="horz" pos="3297"/>
        <p:guide pos="308"/>
        <p:guide pos="5462"/>
        <p:guide pos="2980"/>
        <p:guide orient="horz" pos="394"/>
        <p:guide orient="horz" pos="190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9" d="100"/>
          <a:sy n="149" d="100"/>
        </p:scale>
        <p:origin x="3832" y="17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50539BB3-205D-AF4E-BE25-38808F0E43C3}" type="datetimeFigureOut">
              <a:rPr lang="en-US" smtClean="0"/>
              <a:pPr/>
              <a:t>8/25/2020</a:t>
            </a:fld>
            <a:endParaRPr lang="en-US" dirty="0"/>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B1038BB-BF66-B640-813F-A129FC46A227}" type="slidenum">
              <a:rPr lang="en-US" smtClean="0"/>
              <a:pPr/>
              <a:t>‹#›</a:t>
            </a:fld>
            <a:endParaRPr lang="en-US" dirty="0"/>
          </a:p>
        </p:txBody>
      </p:sp>
    </p:spTree>
    <p:extLst>
      <p:ext uri="{BB962C8B-B14F-4D97-AF65-F5344CB8AC3E}">
        <p14:creationId xmlns:p14="http://schemas.microsoft.com/office/powerpoint/2010/main" val="947241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F9DE4B0-8230-1140-A116-7953CEEBABB2}" type="datetimeFigureOut">
              <a:rPr lang="en-US" smtClean="0"/>
              <a:pPr/>
              <a:t>8/24/2020</a:t>
            </a:fld>
            <a:endParaRPr lang="en-US" dirty="0"/>
          </a:p>
        </p:txBody>
      </p:sp>
      <p:sp>
        <p:nvSpPr>
          <p:cNvPr id="4" name="Slide Image Placeholder 3"/>
          <p:cNvSpPr>
            <a:spLocks noGrp="1" noRot="1" noChangeAspect="1"/>
          </p:cNvSpPr>
          <p:nvPr>
            <p:ph type="sldImg" idx="2"/>
          </p:nvPr>
        </p:nvSpPr>
        <p:spPr>
          <a:xfrm>
            <a:off x="719138" y="1241425"/>
            <a:ext cx="5359400"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8AD81FF-1C77-B240-BE0C-ACDB3785C196}" type="slidenum">
              <a:rPr lang="en-US" smtClean="0"/>
              <a:pPr/>
              <a:t>‹#›</a:t>
            </a:fld>
            <a:endParaRPr lang="en-US" dirty="0"/>
          </a:p>
        </p:txBody>
      </p:sp>
    </p:spTree>
    <p:extLst>
      <p:ext uri="{BB962C8B-B14F-4D97-AF65-F5344CB8AC3E}">
        <p14:creationId xmlns:p14="http://schemas.microsoft.com/office/powerpoint/2010/main" val="102066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976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00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26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639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468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31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7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22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455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495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60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03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27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CTA sizes</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36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390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3327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Homepage: Line 3641, Column 13</a:t>
            </a:r>
            <a:r>
              <a:rPr lang="en-GB" sz="1200" b="0" i="0" kern="1200" dirty="0">
                <a:solidFill>
                  <a:schemeClr val="tx1"/>
                </a:solidFill>
                <a:effectLst/>
                <a:latin typeface="+mn-lt"/>
                <a:ea typeface="+mn-ea"/>
                <a:cs typeface="+mn-cs"/>
              </a:rPr>
              <a:t>:</a:t>
            </a:r>
            <a:r>
              <a:rPr lang="en-GB" dirty="0"/>
              <a:t>&lt;h2&gt;Ambassadors spreading the word about the charities our players support:&lt;/h2&gt;(tickets)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How It Works: Line 297, Column 7</a:t>
            </a:r>
            <a:r>
              <a:rPr lang="en-GB" sz="1200" b="0" i="0" kern="1200" dirty="0">
                <a:solidFill>
                  <a:schemeClr val="tx1"/>
                </a:solidFill>
                <a:effectLst/>
                <a:latin typeface="+mn-lt"/>
                <a:ea typeface="+mn-ea"/>
                <a:cs typeface="+mn-cs"/>
              </a:rPr>
              <a:t>:</a:t>
            </a:r>
            <a:r>
              <a:rPr lang="en-GB" dirty="0"/>
              <a:t>&lt;h2 class="how-it-works-</a:t>
            </a:r>
            <a:r>
              <a:rPr lang="en-GB" dirty="0" err="1"/>
              <a:t>cta</a:t>
            </a:r>
            <a:r>
              <a:rPr lang="en-GB" dirty="0"/>
              <a:t>__heading"&gt;Sign up before midnight on 23rd May to play in our June draws. ...(draws)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kern="1200" dirty="0">
                <a:solidFill>
                  <a:schemeClr val="tx1"/>
                </a:solidFill>
                <a:effectLst/>
                <a:latin typeface="+mn-lt"/>
                <a:ea typeface="+mn-ea"/>
                <a:cs typeface="+mn-cs"/>
              </a:rPr>
              <a:t>Play Page: Line 263, Column 9</a:t>
            </a:r>
            <a:r>
              <a:rPr lang="en-GB" sz="1200" b="0" i="0" kern="1200" dirty="0">
                <a:solidFill>
                  <a:schemeClr val="tx1"/>
                </a:solidFill>
                <a:effectLst/>
                <a:latin typeface="+mn-lt"/>
                <a:ea typeface="+mn-ea"/>
                <a:cs typeface="+mn-cs"/>
              </a:rPr>
              <a:t>:</a:t>
            </a:r>
            <a:r>
              <a:rPr lang="en-GB" dirty="0"/>
              <a:t>&lt;h2 class="webchat-</a:t>
            </a:r>
            <a:r>
              <a:rPr lang="en-GB" dirty="0" err="1"/>
              <a:t>popup__heading</a:t>
            </a:r>
            <a:r>
              <a:rPr lang="en-GB" dirty="0"/>
              <a:t>"&gt;Live Chat&lt;/h2&gt;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52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Line 1442, Column 1</a:t>
            </a:r>
            <a:r>
              <a:rPr lang="en-GB" sz="1200" b="0" i="0" kern="1200" dirty="0">
                <a:solidFill>
                  <a:schemeClr val="tx1"/>
                </a:solidFill>
                <a:effectLst/>
                <a:latin typeface="+mn-lt"/>
                <a:ea typeface="+mn-ea"/>
                <a:cs typeface="+mn-cs"/>
              </a:rPr>
              <a:t>:</a:t>
            </a:r>
            <a:r>
              <a:rPr lang="en-GB" dirty="0"/>
              <a:t>&lt;body class="container_12 home "&gt; &lt;</a:t>
            </a:r>
            <a:r>
              <a:rPr lang="en-GB" dirty="0" err="1"/>
              <a:t>noscript</a:t>
            </a:r>
            <a:r>
              <a:rPr lang="en-GB" dirty="0"/>
              <a:t>&gt;&lt;iframe </a:t>
            </a:r>
            <a:r>
              <a:rPr lang="en-GB" dirty="0" err="1"/>
              <a:t>src</a:t>
            </a:r>
            <a:r>
              <a:rPr lang="en-GB" dirty="0"/>
              <a:t>="//www.googletagmanager.com/ns.html? ...(tickets)</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7563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1" kern="1200" dirty="0">
                <a:solidFill>
                  <a:schemeClr val="tx1"/>
                </a:solidFill>
                <a:effectLst/>
                <a:latin typeface="+mn-lt"/>
                <a:ea typeface="+mn-ea"/>
                <a:cs typeface="+mn-cs"/>
              </a:rPr>
              <a:t>Line 4332, Column 108</a:t>
            </a:r>
            <a:r>
              <a:rPr lang="en-GB" sz="1200" b="0" i="0" kern="1200" dirty="0">
                <a:solidFill>
                  <a:schemeClr val="tx1"/>
                </a:solidFill>
                <a:effectLst/>
                <a:latin typeface="+mn-lt"/>
                <a:ea typeface="+mn-ea"/>
                <a:cs typeface="+mn-cs"/>
              </a:rPr>
              <a:t>:</a:t>
            </a:r>
            <a:r>
              <a:rPr lang="en-GB" dirty="0"/>
              <a:t>&lt;</a:t>
            </a:r>
            <a:r>
              <a:rPr lang="en-GB" dirty="0" err="1"/>
              <a:t>img</a:t>
            </a:r>
            <a:r>
              <a:rPr lang="en-GB" dirty="0"/>
              <a:t> alt="Funding from players has helped play a crucial role in supporting Friends of the Earth fig ...</a:t>
            </a:r>
            <a:br>
              <a:rPr lang="en-GB" dirty="0"/>
            </a:br>
            <a:r>
              <a:rPr lang="en-GB" sz="1200" b="1" i="1" kern="1200" dirty="0">
                <a:solidFill>
                  <a:schemeClr val="tx1"/>
                </a:solidFill>
                <a:effectLst/>
                <a:latin typeface="+mn-lt"/>
                <a:ea typeface="+mn-ea"/>
                <a:cs typeface="+mn-cs"/>
              </a:rPr>
              <a:t>Line 4372, Column 107</a:t>
            </a:r>
            <a:r>
              <a:rPr lang="en-GB" sz="1200" b="0" i="0" kern="1200" dirty="0">
                <a:solidFill>
                  <a:schemeClr val="tx1"/>
                </a:solidFill>
                <a:effectLst/>
                <a:latin typeface="+mn-lt"/>
                <a:ea typeface="+mn-ea"/>
                <a:cs typeface="+mn-cs"/>
              </a:rPr>
              <a:t>:</a:t>
            </a:r>
            <a:r>
              <a:rPr lang="en-GB" dirty="0"/>
              <a:t>&lt;</a:t>
            </a:r>
            <a:r>
              <a:rPr lang="en-GB" dirty="0" err="1"/>
              <a:t>img</a:t>
            </a:r>
            <a:r>
              <a:rPr lang="en-GB" dirty="0"/>
              <a:t> alt="Broadcaster, farmer and ex-JLS member JB Gill travelled to Zimbabwe to see the lifesaving ...</a:t>
            </a:r>
          </a:p>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95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1" dirty="0">
                <a:effectLst/>
              </a:rPr>
              <a:t>Line 288, Column 1</a:t>
            </a:r>
            <a:r>
              <a:rPr lang="en-GB" dirty="0">
                <a:effectLst/>
              </a:rPr>
              <a:t>:&lt;p&gt;&lt;strong&gt;&lt;a data-</a:t>
            </a:r>
            <a:r>
              <a:rPr lang="en-GB" dirty="0" err="1">
                <a:effectLst/>
              </a:rPr>
              <a:t>linkcontent</a:t>
            </a:r>
            <a:r>
              <a:rPr lang="en-GB" dirty="0">
                <a:effectLst/>
              </a:rPr>
              <a:t>-id="21" data-</a:t>
            </a:r>
            <a:r>
              <a:rPr lang="en-GB" dirty="0" err="1">
                <a:effectLst/>
              </a:rPr>
              <a:t>linkcontent</a:t>
            </a:r>
            <a:r>
              <a:rPr lang="en-GB" dirty="0">
                <a:effectLst/>
              </a:rPr>
              <a:t>-title="Frequently Asked Questions (FAQ)" </a:t>
            </a:r>
            <a:r>
              <a:rPr lang="en-GB" dirty="0" err="1">
                <a:effectLst/>
              </a:rPr>
              <a:t>dat</a:t>
            </a:r>
            <a:r>
              <a:rPr lang="en-GB" dirty="0">
                <a:effectLst/>
              </a:rPr>
              <a:t> ...</a:t>
            </a:r>
            <a:endParaRPr lang="en-GB" sz="1200" kern="1200" dirty="0">
              <a:solidFill>
                <a:schemeClr val="tx1"/>
              </a:solidFill>
              <a:effectLst/>
              <a:latin typeface="+mn-lt"/>
              <a:ea typeface="+mn-ea"/>
              <a:cs typeface="+mn-cs"/>
            </a:endParaRPr>
          </a:p>
          <a:p>
            <a:r>
              <a:rPr lang="en-GB" b="1" i="1" dirty="0">
                <a:effectLst/>
              </a:rPr>
              <a:t>Line 290, Column 1</a:t>
            </a:r>
            <a:r>
              <a:rPr lang="en-GB" dirty="0">
                <a:effectLst/>
              </a:rPr>
              <a:t>:&lt;p&gt;&lt;strong&gt;&lt;a data-</a:t>
            </a:r>
            <a:r>
              <a:rPr lang="en-GB" dirty="0" err="1">
                <a:effectLst/>
              </a:rPr>
              <a:t>linkcontent</a:t>
            </a:r>
            <a:r>
              <a:rPr lang="en-GB" dirty="0">
                <a:effectLst/>
              </a:rPr>
              <a:t>-id="41" data-</a:t>
            </a:r>
            <a:r>
              <a:rPr lang="en-GB" dirty="0" err="1">
                <a:effectLst/>
              </a:rPr>
              <a:t>linkcontent</a:t>
            </a:r>
            <a:r>
              <a:rPr lang="en-GB" dirty="0">
                <a:effectLst/>
              </a:rPr>
              <a:t>-title="Play" data-</a:t>
            </a:r>
            <a:r>
              <a:rPr lang="en-GB" dirty="0" err="1">
                <a:effectLst/>
              </a:rPr>
              <a:t>linkcontent</a:t>
            </a:r>
            <a:r>
              <a:rPr lang="en-GB" dirty="0">
                <a:effectLst/>
              </a:rPr>
              <a:t>-type="page" da ...</a:t>
            </a:r>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54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911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199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Sticking to web standard and future proofing your website</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4342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510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33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478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886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3343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2973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69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10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AD81FF-1C77-B240-BE0C-ACDB3785C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573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text">
    <p:bg>
      <p:bgPr>
        <a:solidFill>
          <a:schemeClr val="bg1">
            <a:lumMod val="8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E2BC1F6-786F-1D4D-990F-E59BB07CA1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62EF4DDE-CDA7-4043-9D51-BEE17F3499DE}"/>
              </a:ext>
            </a:extLst>
          </p:cNvPr>
          <p:cNvSpPr>
            <a:spLocks noGrp="1"/>
          </p:cNvSpPr>
          <p:nvPr>
            <p:ph type="ctrTitle"/>
          </p:nvPr>
        </p:nvSpPr>
        <p:spPr>
          <a:xfrm>
            <a:off x="4202115" y="935302"/>
            <a:ext cx="4287982" cy="1989667"/>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44A62007-8883-F448-8696-81DADB57747C}"/>
              </a:ext>
            </a:extLst>
          </p:cNvPr>
          <p:cNvSpPr>
            <a:spLocks noGrp="1"/>
          </p:cNvSpPr>
          <p:nvPr>
            <p:ph type="subTitle" idx="1"/>
          </p:nvPr>
        </p:nvSpPr>
        <p:spPr>
          <a:xfrm>
            <a:off x="4202115" y="3001698"/>
            <a:ext cx="4287982" cy="1379802"/>
          </a:xfrm>
        </p:spPr>
        <p:txBody>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7" name="Freeform 6">
            <a:extLst>
              <a:ext uri="{FF2B5EF4-FFF2-40B4-BE49-F238E27FC236}">
                <a16:creationId xmlns:a16="http://schemas.microsoft.com/office/drawing/2014/main" id="{C724C0E8-30EB-E446-B62B-134CD170B0D3}"/>
              </a:ext>
            </a:extLst>
          </p:cNvPr>
          <p:cNvSpPr/>
          <p:nvPr/>
        </p:nvSpPr>
        <p:spPr>
          <a:xfrm>
            <a:off x="7488376" y="4894143"/>
            <a:ext cx="1001721" cy="417051"/>
          </a:xfrm>
          <a:custGeom>
            <a:avLst/>
            <a:gdLst/>
            <a:ahLst/>
            <a:cxnLst>
              <a:cxn ang="3cd4">
                <a:pos x="hc" y="t"/>
              </a:cxn>
              <a:cxn ang="cd2">
                <a:pos x="l" y="vc"/>
              </a:cxn>
              <a:cxn ang="cd4">
                <a:pos x="hc" y="b"/>
              </a:cxn>
              <a:cxn ang="0">
                <a:pos x="r" y="vc"/>
              </a:cxn>
            </a:cxnLst>
            <a:rect l="l" t="t" r="r" b="b"/>
            <a:pathLst>
              <a:path w="17812" h="7531">
                <a:moveTo>
                  <a:pt x="11124" y="4218"/>
                </a:moveTo>
                <a:cubicBezTo>
                  <a:pt x="12062" y="4218"/>
                  <a:pt x="12062" y="4218"/>
                  <a:pt x="12062" y="4218"/>
                </a:cubicBezTo>
                <a:cubicBezTo>
                  <a:pt x="12374" y="3469"/>
                  <a:pt x="12374" y="3469"/>
                  <a:pt x="12374" y="3469"/>
                </a:cubicBezTo>
                <a:cubicBezTo>
                  <a:pt x="13749" y="3469"/>
                  <a:pt x="13749" y="3469"/>
                  <a:pt x="13749" y="3469"/>
                </a:cubicBezTo>
                <a:cubicBezTo>
                  <a:pt x="14062" y="4218"/>
                  <a:pt x="14062" y="4218"/>
                  <a:pt x="14062" y="4218"/>
                </a:cubicBezTo>
                <a:cubicBezTo>
                  <a:pt x="15031" y="4218"/>
                  <a:pt x="15031" y="4218"/>
                  <a:pt x="15031" y="4218"/>
                </a:cubicBezTo>
                <a:cubicBezTo>
                  <a:pt x="13062" y="0"/>
                  <a:pt x="13062" y="0"/>
                  <a:pt x="13062" y="0"/>
                </a:cubicBezTo>
                <a:close/>
                <a:moveTo>
                  <a:pt x="12656" y="2750"/>
                </a:moveTo>
                <a:cubicBezTo>
                  <a:pt x="13062" y="1782"/>
                  <a:pt x="13062" y="1782"/>
                  <a:pt x="13062" y="1782"/>
                </a:cubicBezTo>
                <a:cubicBezTo>
                  <a:pt x="13468" y="2750"/>
                  <a:pt x="13468" y="2750"/>
                  <a:pt x="13468" y="2750"/>
                </a:cubicBezTo>
                <a:close/>
                <a:moveTo>
                  <a:pt x="3657" y="4218"/>
                </a:moveTo>
                <a:cubicBezTo>
                  <a:pt x="4594" y="4218"/>
                  <a:pt x="4594" y="4218"/>
                  <a:pt x="4594" y="4218"/>
                </a:cubicBezTo>
                <a:cubicBezTo>
                  <a:pt x="4907" y="3469"/>
                  <a:pt x="4907" y="3469"/>
                  <a:pt x="4907" y="3469"/>
                </a:cubicBezTo>
                <a:cubicBezTo>
                  <a:pt x="6282" y="3469"/>
                  <a:pt x="6282" y="3469"/>
                  <a:pt x="6282" y="3469"/>
                </a:cubicBezTo>
                <a:cubicBezTo>
                  <a:pt x="6594" y="4218"/>
                  <a:pt x="6594" y="4218"/>
                  <a:pt x="6594" y="4218"/>
                </a:cubicBezTo>
                <a:cubicBezTo>
                  <a:pt x="7563" y="4218"/>
                  <a:pt x="7563" y="4218"/>
                  <a:pt x="7563" y="4218"/>
                </a:cubicBezTo>
                <a:cubicBezTo>
                  <a:pt x="5594" y="0"/>
                  <a:pt x="5594" y="0"/>
                  <a:pt x="5594" y="0"/>
                </a:cubicBezTo>
                <a:close/>
                <a:moveTo>
                  <a:pt x="5188" y="2750"/>
                </a:moveTo>
                <a:cubicBezTo>
                  <a:pt x="5594" y="1782"/>
                  <a:pt x="5594" y="1782"/>
                  <a:pt x="5594" y="1782"/>
                </a:cubicBezTo>
                <a:cubicBezTo>
                  <a:pt x="6000" y="2750"/>
                  <a:pt x="6000" y="2750"/>
                  <a:pt x="6000" y="2750"/>
                </a:cubicBezTo>
                <a:close/>
                <a:moveTo>
                  <a:pt x="14499" y="157"/>
                </a:moveTo>
                <a:cubicBezTo>
                  <a:pt x="14499" y="1000"/>
                  <a:pt x="14499" y="1000"/>
                  <a:pt x="14499" y="1000"/>
                </a:cubicBezTo>
                <a:cubicBezTo>
                  <a:pt x="15687" y="1000"/>
                  <a:pt x="15687" y="1000"/>
                  <a:pt x="15687" y="1000"/>
                </a:cubicBezTo>
                <a:cubicBezTo>
                  <a:pt x="15687" y="4218"/>
                  <a:pt x="15687" y="4218"/>
                  <a:pt x="15687" y="4218"/>
                </a:cubicBezTo>
                <a:cubicBezTo>
                  <a:pt x="16624" y="4218"/>
                  <a:pt x="16624" y="4218"/>
                  <a:pt x="16624" y="4218"/>
                </a:cubicBezTo>
                <a:cubicBezTo>
                  <a:pt x="16624" y="1000"/>
                  <a:pt x="16624" y="1000"/>
                  <a:pt x="16624" y="1000"/>
                </a:cubicBezTo>
                <a:cubicBezTo>
                  <a:pt x="17812" y="1000"/>
                  <a:pt x="17812" y="1000"/>
                  <a:pt x="17812" y="1000"/>
                </a:cubicBezTo>
                <a:cubicBezTo>
                  <a:pt x="17812" y="157"/>
                  <a:pt x="17812" y="157"/>
                  <a:pt x="17812" y="157"/>
                </a:cubicBezTo>
                <a:close/>
                <a:moveTo>
                  <a:pt x="2219" y="969"/>
                </a:moveTo>
                <a:cubicBezTo>
                  <a:pt x="2532" y="969"/>
                  <a:pt x="2844" y="1063"/>
                  <a:pt x="3125" y="1219"/>
                </a:cubicBezTo>
                <a:cubicBezTo>
                  <a:pt x="3500" y="469"/>
                  <a:pt x="3500" y="469"/>
                  <a:pt x="3500" y="469"/>
                </a:cubicBezTo>
                <a:cubicBezTo>
                  <a:pt x="3375" y="375"/>
                  <a:pt x="2875" y="94"/>
                  <a:pt x="2188" y="94"/>
                </a:cubicBezTo>
                <a:cubicBezTo>
                  <a:pt x="875" y="94"/>
                  <a:pt x="0" y="969"/>
                  <a:pt x="0" y="2188"/>
                </a:cubicBezTo>
                <a:cubicBezTo>
                  <a:pt x="0" y="3375"/>
                  <a:pt x="875" y="4249"/>
                  <a:pt x="2188" y="4249"/>
                </a:cubicBezTo>
                <a:cubicBezTo>
                  <a:pt x="2657" y="4249"/>
                  <a:pt x="3125" y="4124"/>
                  <a:pt x="3500" y="3874"/>
                </a:cubicBezTo>
                <a:cubicBezTo>
                  <a:pt x="3125" y="3125"/>
                  <a:pt x="3125" y="3125"/>
                  <a:pt x="3125" y="3125"/>
                </a:cubicBezTo>
                <a:cubicBezTo>
                  <a:pt x="2844" y="3313"/>
                  <a:pt x="2500" y="3375"/>
                  <a:pt x="2219" y="3375"/>
                </a:cubicBezTo>
                <a:cubicBezTo>
                  <a:pt x="1438" y="3375"/>
                  <a:pt x="1000" y="2938"/>
                  <a:pt x="1000" y="2188"/>
                </a:cubicBezTo>
                <a:cubicBezTo>
                  <a:pt x="1000" y="1438"/>
                  <a:pt x="1438" y="969"/>
                  <a:pt x="2219" y="969"/>
                </a:cubicBezTo>
                <a:close/>
                <a:moveTo>
                  <a:pt x="10812" y="1469"/>
                </a:moveTo>
                <a:cubicBezTo>
                  <a:pt x="10812" y="750"/>
                  <a:pt x="10343" y="157"/>
                  <a:pt x="9062" y="157"/>
                </a:cubicBezTo>
                <a:cubicBezTo>
                  <a:pt x="8594" y="157"/>
                  <a:pt x="7875" y="157"/>
                  <a:pt x="7875" y="157"/>
                </a:cubicBezTo>
                <a:cubicBezTo>
                  <a:pt x="7875" y="4218"/>
                  <a:pt x="7875" y="4218"/>
                  <a:pt x="7875" y="4218"/>
                </a:cubicBezTo>
                <a:cubicBezTo>
                  <a:pt x="8813" y="4218"/>
                  <a:pt x="8813" y="4218"/>
                  <a:pt x="8813" y="4218"/>
                </a:cubicBezTo>
                <a:cubicBezTo>
                  <a:pt x="8813" y="2907"/>
                  <a:pt x="8813" y="2907"/>
                  <a:pt x="8813" y="2907"/>
                </a:cubicBezTo>
                <a:cubicBezTo>
                  <a:pt x="9343" y="2907"/>
                  <a:pt x="9343" y="2907"/>
                  <a:pt x="9343" y="2907"/>
                </a:cubicBezTo>
                <a:cubicBezTo>
                  <a:pt x="9937" y="4218"/>
                  <a:pt x="9937" y="4218"/>
                  <a:pt x="9937" y="4218"/>
                </a:cubicBezTo>
                <a:cubicBezTo>
                  <a:pt x="10968" y="4218"/>
                  <a:pt x="10968" y="4218"/>
                  <a:pt x="10968" y="4218"/>
                </a:cubicBezTo>
                <a:cubicBezTo>
                  <a:pt x="10124" y="2657"/>
                  <a:pt x="10124" y="2657"/>
                  <a:pt x="10124" y="2657"/>
                </a:cubicBezTo>
                <a:cubicBezTo>
                  <a:pt x="10562" y="2375"/>
                  <a:pt x="10812" y="2032"/>
                  <a:pt x="10812" y="1469"/>
                </a:cubicBezTo>
                <a:close/>
                <a:moveTo>
                  <a:pt x="9124" y="2125"/>
                </a:moveTo>
                <a:cubicBezTo>
                  <a:pt x="8999" y="2125"/>
                  <a:pt x="8813" y="2125"/>
                  <a:pt x="8813" y="2125"/>
                </a:cubicBezTo>
                <a:cubicBezTo>
                  <a:pt x="8813" y="969"/>
                  <a:pt x="8813" y="969"/>
                  <a:pt x="8813" y="969"/>
                </a:cubicBezTo>
                <a:cubicBezTo>
                  <a:pt x="8813" y="969"/>
                  <a:pt x="9031" y="969"/>
                  <a:pt x="9187" y="969"/>
                </a:cubicBezTo>
                <a:cubicBezTo>
                  <a:pt x="9593" y="969"/>
                  <a:pt x="9843" y="1188"/>
                  <a:pt x="9843" y="1500"/>
                </a:cubicBezTo>
                <a:cubicBezTo>
                  <a:pt x="9843" y="1938"/>
                  <a:pt x="9562" y="2125"/>
                  <a:pt x="9124" y="2125"/>
                </a:cubicBezTo>
                <a:close/>
                <a:moveTo>
                  <a:pt x="875" y="7031"/>
                </a:moveTo>
                <a:cubicBezTo>
                  <a:pt x="532" y="6499"/>
                  <a:pt x="532" y="6499"/>
                  <a:pt x="532" y="6499"/>
                </a:cubicBezTo>
                <a:cubicBezTo>
                  <a:pt x="313" y="6499"/>
                  <a:pt x="313" y="6499"/>
                  <a:pt x="313" y="6499"/>
                </a:cubicBezTo>
                <a:cubicBezTo>
                  <a:pt x="313" y="7031"/>
                  <a:pt x="313" y="7031"/>
                  <a:pt x="313" y="7031"/>
                </a:cubicBezTo>
                <a:cubicBezTo>
                  <a:pt x="0" y="7031"/>
                  <a:pt x="0" y="7031"/>
                  <a:pt x="0" y="7031"/>
                </a:cubicBezTo>
                <a:cubicBezTo>
                  <a:pt x="0" y="5437"/>
                  <a:pt x="0" y="5437"/>
                  <a:pt x="0" y="5437"/>
                </a:cubicBezTo>
                <a:cubicBezTo>
                  <a:pt x="625" y="5437"/>
                  <a:pt x="625" y="5437"/>
                  <a:pt x="625" y="5437"/>
                </a:cubicBezTo>
                <a:cubicBezTo>
                  <a:pt x="782" y="5437"/>
                  <a:pt x="907" y="5499"/>
                  <a:pt x="1000" y="5593"/>
                </a:cubicBezTo>
                <a:cubicBezTo>
                  <a:pt x="1094" y="5687"/>
                  <a:pt x="1157" y="5812"/>
                  <a:pt x="1157" y="5968"/>
                </a:cubicBezTo>
                <a:cubicBezTo>
                  <a:pt x="1157" y="6156"/>
                  <a:pt x="1032" y="6343"/>
                  <a:pt x="844" y="6437"/>
                </a:cubicBezTo>
                <a:cubicBezTo>
                  <a:pt x="1219" y="7031"/>
                  <a:pt x="1219" y="7031"/>
                  <a:pt x="1219" y="7031"/>
                </a:cubicBezTo>
                <a:close/>
                <a:moveTo>
                  <a:pt x="313" y="5749"/>
                </a:moveTo>
                <a:cubicBezTo>
                  <a:pt x="313" y="6218"/>
                  <a:pt x="313" y="6218"/>
                  <a:pt x="313" y="6218"/>
                </a:cubicBezTo>
                <a:cubicBezTo>
                  <a:pt x="625" y="6218"/>
                  <a:pt x="625" y="6218"/>
                  <a:pt x="625" y="6218"/>
                </a:cubicBezTo>
                <a:cubicBezTo>
                  <a:pt x="750" y="6218"/>
                  <a:pt x="844" y="6093"/>
                  <a:pt x="844" y="5968"/>
                </a:cubicBezTo>
                <a:cubicBezTo>
                  <a:pt x="844" y="5843"/>
                  <a:pt x="750" y="5749"/>
                  <a:pt x="625" y="5749"/>
                </a:cubicBezTo>
                <a:close/>
                <a:moveTo>
                  <a:pt x="1532" y="6593"/>
                </a:moveTo>
                <a:cubicBezTo>
                  <a:pt x="1594" y="6718"/>
                  <a:pt x="1688" y="6812"/>
                  <a:pt x="1875" y="6812"/>
                </a:cubicBezTo>
                <a:cubicBezTo>
                  <a:pt x="1969" y="6812"/>
                  <a:pt x="2063" y="6781"/>
                  <a:pt x="2125" y="6687"/>
                </a:cubicBezTo>
                <a:cubicBezTo>
                  <a:pt x="2375" y="6812"/>
                  <a:pt x="2375" y="6812"/>
                  <a:pt x="2375" y="6812"/>
                </a:cubicBezTo>
                <a:cubicBezTo>
                  <a:pt x="2250" y="6999"/>
                  <a:pt x="2094" y="7062"/>
                  <a:pt x="1875" y="7062"/>
                </a:cubicBezTo>
                <a:cubicBezTo>
                  <a:pt x="1688" y="7062"/>
                  <a:pt x="1532" y="6999"/>
                  <a:pt x="1406" y="6906"/>
                </a:cubicBezTo>
                <a:cubicBezTo>
                  <a:pt x="1282" y="6781"/>
                  <a:pt x="1250" y="6656"/>
                  <a:pt x="1250" y="6468"/>
                </a:cubicBezTo>
                <a:cubicBezTo>
                  <a:pt x="1250" y="6312"/>
                  <a:pt x="1282" y="6156"/>
                  <a:pt x="1406" y="6031"/>
                </a:cubicBezTo>
                <a:cubicBezTo>
                  <a:pt x="1532" y="5937"/>
                  <a:pt x="1657" y="5874"/>
                  <a:pt x="1844" y="5874"/>
                </a:cubicBezTo>
                <a:cubicBezTo>
                  <a:pt x="2000" y="5874"/>
                  <a:pt x="2157" y="5937"/>
                  <a:pt x="2250" y="6031"/>
                </a:cubicBezTo>
                <a:cubicBezTo>
                  <a:pt x="2375" y="6156"/>
                  <a:pt x="2407" y="6312"/>
                  <a:pt x="2407" y="6468"/>
                </a:cubicBezTo>
                <a:cubicBezTo>
                  <a:pt x="2407" y="6499"/>
                  <a:pt x="2407" y="6562"/>
                  <a:pt x="2407" y="6593"/>
                </a:cubicBezTo>
                <a:close/>
                <a:moveTo>
                  <a:pt x="2125" y="6374"/>
                </a:moveTo>
                <a:cubicBezTo>
                  <a:pt x="2094" y="6218"/>
                  <a:pt x="1969" y="6124"/>
                  <a:pt x="1844" y="6124"/>
                </a:cubicBezTo>
                <a:cubicBezTo>
                  <a:pt x="1688" y="6124"/>
                  <a:pt x="1563" y="6218"/>
                  <a:pt x="1532" y="6374"/>
                </a:cubicBezTo>
                <a:close/>
                <a:moveTo>
                  <a:pt x="3469" y="5437"/>
                </a:moveTo>
                <a:cubicBezTo>
                  <a:pt x="3782" y="5437"/>
                  <a:pt x="3782" y="5437"/>
                  <a:pt x="3782" y="5437"/>
                </a:cubicBezTo>
                <a:cubicBezTo>
                  <a:pt x="3782" y="7031"/>
                  <a:pt x="3782" y="7031"/>
                  <a:pt x="3782" y="7031"/>
                </a:cubicBezTo>
                <a:cubicBezTo>
                  <a:pt x="3469" y="7031"/>
                  <a:pt x="3469" y="7031"/>
                  <a:pt x="3469" y="7031"/>
                </a:cubicBezTo>
                <a:cubicBezTo>
                  <a:pt x="3469" y="6906"/>
                  <a:pt x="3469" y="6906"/>
                  <a:pt x="3469" y="6906"/>
                </a:cubicBezTo>
                <a:cubicBezTo>
                  <a:pt x="3407" y="7031"/>
                  <a:pt x="3282" y="7062"/>
                  <a:pt x="3125" y="7062"/>
                </a:cubicBezTo>
                <a:cubicBezTo>
                  <a:pt x="2969" y="7062"/>
                  <a:pt x="2813" y="6999"/>
                  <a:pt x="2719" y="6906"/>
                </a:cubicBezTo>
                <a:cubicBezTo>
                  <a:pt x="2594" y="6781"/>
                  <a:pt x="2563" y="6624"/>
                  <a:pt x="2563" y="6468"/>
                </a:cubicBezTo>
                <a:cubicBezTo>
                  <a:pt x="2563" y="6312"/>
                  <a:pt x="2594" y="6156"/>
                  <a:pt x="2719" y="6031"/>
                </a:cubicBezTo>
                <a:cubicBezTo>
                  <a:pt x="2813" y="5937"/>
                  <a:pt x="2969" y="5874"/>
                  <a:pt x="3125" y="5874"/>
                </a:cubicBezTo>
                <a:cubicBezTo>
                  <a:pt x="3282" y="5874"/>
                  <a:pt x="3407" y="5906"/>
                  <a:pt x="3469" y="6031"/>
                </a:cubicBezTo>
                <a:close/>
                <a:moveTo>
                  <a:pt x="3157" y="6781"/>
                </a:moveTo>
                <a:cubicBezTo>
                  <a:pt x="3250" y="6781"/>
                  <a:pt x="3344" y="6749"/>
                  <a:pt x="3375" y="6687"/>
                </a:cubicBezTo>
                <a:cubicBezTo>
                  <a:pt x="3438" y="6624"/>
                  <a:pt x="3469" y="6562"/>
                  <a:pt x="3469" y="6468"/>
                </a:cubicBezTo>
                <a:cubicBezTo>
                  <a:pt x="3469" y="6374"/>
                  <a:pt x="3438" y="6312"/>
                  <a:pt x="3375" y="6249"/>
                </a:cubicBezTo>
                <a:cubicBezTo>
                  <a:pt x="3344" y="6187"/>
                  <a:pt x="3250" y="6156"/>
                  <a:pt x="3157" y="6156"/>
                </a:cubicBezTo>
                <a:cubicBezTo>
                  <a:pt x="3063" y="6156"/>
                  <a:pt x="3000" y="6187"/>
                  <a:pt x="2938" y="6249"/>
                </a:cubicBezTo>
                <a:cubicBezTo>
                  <a:pt x="2875" y="6312"/>
                  <a:pt x="2844" y="6374"/>
                  <a:pt x="2844" y="6468"/>
                </a:cubicBezTo>
                <a:cubicBezTo>
                  <a:pt x="2844" y="6562"/>
                  <a:pt x="2875" y="6624"/>
                  <a:pt x="2938" y="6687"/>
                </a:cubicBezTo>
                <a:cubicBezTo>
                  <a:pt x="3000" y="6749"/>
                  <a:pt x="3063" y="6781"/>
                  <a:pt x="3157" y="6781"/>
                </a:cubicBezTo>
                <a:close/>
                <a:moveTo>
                  <a:pt x="4250" y="6593"/>
                </a:moveTo>
                <a:cubicBezTo>
                  <a:pt x="4282" y="6718"/>
                  <a:pt x="4375" y="6812"/>
                  <a:pt x="4563" y="6812"/>
                </a:cubicBezTo>
                <a:cubicBezTo>
                  <a:pt x="4688" y="6812"/>
                  <a:pt x="4750" y="6781"/>
                  <a:pt x="4813" y="6687"/>
                </a:cubicBezTo>
                <a:cubicBezTo>
                  <a:pt x="5063" y="6812"/>
                  <a:pt x="5063" y="6812"/>
                  <a:pt x="5063" y="6812"/>
                </a:cubicBezTo>
                <a:cubicBezTo>
                  <a:pt x="4938" y="6999"/>
                  <a:pt x="4782" y="7062"/>
                  <a:pt x="4563" y="7062"/>
                </a:cubicBezTo>
                <a:cubicBezTo>
                  <a:pt x="4375" y="7062"/>
                  <a:pt x="4219" y="6999"/>
                  <a:pt x="4094" y="6906"/>
                </a:cubicBezTo>
                <a:cubicBezTo>
                  <a:pt x="4000" y="6781"/>
                  <a:pt x="3938" y="6656"/>
                  <a:pt x="3938" y="6468"/>
                </a:cubicBezTo>
                <a:cubicBezTo>
                  <a:pt x="3938" y="6312"/>
                  <a:pt x="4000" y="6156"/>
                  <a:pt x="4094" y="6031"/>
                </a:cubicBezTo>
                <a:cubicBezTo>
                  <a:pt x="4219" y="5937"/>
                  <a:pt x="4344" y="5874"/>
                  <a:pt x="4532" y="5874"/>
                </a:cubicBezTo>
                <a:cubicBezTo>
                  <a:pt x="4688" y="5874"/>
                  <a:pt x="4844" y="5937"/>
                  <a:pt x="4938" y="6031"/>
                </a:cubicBezTo>
                <a:cubicBezTo>
                  <a:pt x="5063" y="6156"/>
                  <a:pt x="5125" y="6312"/>
                  <a:pt x="5125" y="6468"/>
                </a:cubicBezTo>
                <a:cubicBezTo>
                  <a:pt x="5125" y="6499"/>
                  <a:pt x="5094" y="6562"/>
                  <a:pt x="5094" y="6593"/>
                </a:cubicBezTo>
                <a:close/>
                <a:moveTo>
                  <a:pt x="4813" y="6374"/>
                </a:moveTo>
                <a:cubicBezTo>
                  <a:pt x="4782" y="6218"/>
                  <a:pt x="4657" y="6124"/>
                  <a:pt x="4532" y="6124"/>
                </a:cubicBezTo>
                <a:cubicBezTo>
                  <a:pt x="4375" y="6124"/>
                  <a:pt x="4282" y="6218"/>
                  <a:pt x="4250" y="6374"/>
                </a:cubicBezTo>
                <a:close/>
                <a:moveTo>
                  <a:pt x="6282" y="5906"/>
                </a:moveTo>
                <a:cubicBezTo>
                  <a:pt x="6282" y="7031"/>
                  <a:pt x="6282" y="7031"/>
                  <a:pt x="6282" y="7031"/>
                </a:cubicBezTo>
                <a:cubicBezTo>
                  <a:pt x="5969" y="7031"/>
                  <a:pt x="5969" y="7031"/>
                  <a:pt x="5969" y="7031"/>
                </a:cubicBezTo>
                <a:cubicBezTo>
                  <a:pt x="5969" y="6187"/>
                  <a:pt x="5969" y="6187"/>
                  <a:pt x="5969" y="6187"/>
                </a:cubicBezTo>
                <a:cubicBezTo>
                  <a:pt x="5657" y="6187"/>
                  <a:pt x="5657" y="6187"/>
                  <a:pt x="5657" y="6187"/>
                </a:cubicBezTo>
                <a:cubicBezTo>
                  <a:pt x="5657" y="7031"/>
                  <a:pt x="5657" y="7031"/>
                  <a:pt x="5657" y="7031"/>
                </a:cubicBezTo>
                <a:cubicBezTo>
                  <a:pt x="5344" y="7031"/>
                  <a:pt x="5344" y="7031"/>
                  <a:pt x="5344" y="7031"/>
                </a:cubicBezTo>
                <a:cubicBezTo>
                  <a:pt x="5344" y="6187"/>
                  <a:pt x="5344" y="6187"/>
                  <a:pt x="5344" y="6187"/>
                </a:cubicBezTo>
                <a:cubicBezTo>
                  <a:pt x="5188" y="6187"/>
                  <a:pt x="5188" y="6187"/>
                  <a:pt x="5188" y="6187"/>
                </a:cubicBezTo>
                <a:cubicBezTo>
                  <a:pt x="5188" y="5906"/>
                  <a:pt x="5188" y="5906"/>
                  <a:pt x="5188" y="5906"/>
                </a:cubicBezTo>
                <a:cubicBezTo>
                  <a:pt x="5344" y="5906"/>
                  <a:pt x="5344" y="5906"/>
                  <a:pt x="5344" y="5906"/>
                </a:cubicBezTo>
                <a:cubicBezTo>
                  <a:pt x="5344" y="5874"/>
                  <a:pt x="5344" y="5874"/>
                  <a:pt x="5344" y="5874"/>
                </a:cubicBezTo>
                <a:cubicBezTo>
                  <a:pt x="5344" y="5562"/>
                  <a:pt x="5532" y="5406"/>
                  <a:pt x="5875" y="5406"/>
                </a:cubicBezTo>
                <a:cubicBezTo>
                  <a:pt x="5969" y="5406"/>
                  <a:pt x="6063" y="5406"/>
                  <a:pt x="6157" y="5437"/>
                </a:cubicBezTo>
                <a:cubicBezTo>
                  <a:pt x="6157" y="5718"/>
                  <a:pt x="6157" y="5718"/>
                  <a:pt x="6157" y="5718"/>
                </a:cubicBezTo>
                <a:cubicBezTo>
                  <a:pt x="6063" y="5687"/>
                  <a:pt x="5969" y="5687"/>
                  <a:pt x="5875" y="5687"/>
                </a:cubicBezTo>
                <a:cubicBezTo>
                  <a:pt x="5719" y="5687"/>
                  <a:pt x="5657" y="5749"/>
                  <a:pt x="5657" y="5874"/>
                </a:cubicBezTo>
                <a:cubicBezTo>
                  <a:pt x="5657" y="5906"/>
                  <a:pt x="5657" y="5906"/>
                  <a:pt x="5657" y="5906"/>
                </a:cubicBezTo>
                <a:close/>
                <a:moveTo>
                  <a:pt x="7438" y="5999"/>
                </a:moveTo>
                <a:cubicBezTo>
                  <a:pt x="7532" y="6062"/>
                  <a:pt x="7563" y="6187"/>
                  <a:pt x="7563" y="6343"/>
                </a:cubicBezTo>
                <a:cubicBezTo>
                  <a:pt x="7563" y="7031"/>
                  <a:pt x="7563" y="7031"/>
                  <a:pt x="7563" y="7031"/>
                </a:cubicBezTo>
                <a:cubicBezTo>
                  <a:pt x="7250" y="7031"/>
                  <a:pt x="7250" y="7031"/>
                  <a:pt x="7250" y="7031"/>
                </a:cubicBezTo>
                <a:cubicBezTo>
                  <a:pt x="7250" y="6374"/>
                  <a:pt x="7250" y="6374"/>
                  <a:pt x="7250" y="6374"/>
                </a:cubicBezTo>
                <a:cubicBezTo>
                  <a:pt x="7250" y="6218"/>
                  <a:pt x="7188" y="6124"/>
                  <a:pt x="7032" y="6124"/>
                </a:cubicBezTo>
                <a:cubicBezTo>
                  <a:pt x="6875" y="6124"/>
                  <a:pt x="6782" y="6218"/>
                  <a:pt x="6782" y="6437"/>
                </a:cubicBezTo>
                <a:cubicBezTo>
                  <a:pt x="6782" y="7031"/>
                  <a:pt x="6782" y="7031"/>
                  <a:pt x="6782" y="7031"/>
                </a:cubicBezTo>
                <a:cubicBezTo>
                  <a:pt x="6500" y="7031"/>
                  <a:pt x="6500" y="7031"/>
                  <a:pt x="6500" y="7031"/>
                </a:cubicBezTo>
                <a:cubicBezTo>
                  <a:pt x="6500" y="5906"/>
                  <a:pt x="6500" y="5906"/>
                  <a:pt x="6500" y="5906"/>
                </a:cubicBezTo>
                <a:cubicBezTo>
                  <a:pt x="6782" y="5906"/>
                  <a:pt x="6782" y="5906"/>
                  <a:pt x="6782" y="5906"/>
                </a:cubicBezTo>
                <a:cubicBezTo>
                  <a:pt x="6782" y="6031"/>
                  <a:pt x="6782" y="6031"/>
                  <a:pt x="6782" y="6031"/>
                </a:cubicBezTo>
                <a:cubicBezTo>
                  <a:pt x="6844" y="5906"/>
                  <a:pt x="6969" y="5874"/>
                  <a:pt x="7125" y="5874"/>
                </a:cubicBezTo>
                <a:cubicBezTo>
                  <a:pt x="7250" y="5874"/>
                  <a:pt x="7344" y="5906"/>
                  <a:pt x="7438" y="5999"/>
                </a:cubicBezTo>
                <a:close/>
                <a:moveTo>
                  <a:pt x="7750" y="5593"/>
                </a:moveTo>
                <a:cubicBezTo>
                  <a:pt x="7750" y="5468"/>
                  <a:pt x="7813" y="5406"/>
                  <a:pt x="7907" y="5406"/>
                </a:cubicBezTo>
                <a:cubicBezTo>
                  <a:pt x="8032" y="5406"/>
                  <a:pt x="8094" y="5468"/>
                  <a:pt x="8094" y="5593"/>
                </a:cubicBezTo>
                <a:cubicBezTo>
                  <a:pt x="8094" y="5687"/>
                  <a:pt x="8032" y="5749"/>
                  <a:pt x="7907" y="5749"/>
                </a:cubicBezTo>
                <a:cubicBezTo>
                  <a:pt x="7813" y="5749"/>
                  <a:pt x="7750" y="5687"/>
                  <a:pt x="7750" y="5593"/>
                </a:cubicBezTo>
                <a:close/>
                <a:moveTo>
                  <a:pt x="7782" y="7031"/>
                </a:moveTo>
                <a:cubicBezTo>
                  <a:pt x="7782" y="5906"/>
                  <a:pt x="7782" y="5906"/>
                  <a:pt x="7782" y="5906"/>
                </a:cubicBezTo>
                <a:cubicBezTo>
                  <a:pt x="8063" y="5906"/>
                  <a:pt x="8063" y="5906"/>
                  <a:pt x="8063" y="5906"/>
                </a:cubicBezTo>
                <a:cubicBezTo>
                  <a:pt x="8063" y="7031"/>
                  <a:pt x="8063" y="7031"/>
                  <a:pt x="8063" y="7031"/>
                </a:cubicBezTo>
                <a:close/>
                <a:moveTo>
                  <a:pt x="9249" y="5999"/>
                </a:moveTo>
                <a:cubicBezTo>
                  <a:pt x="9312" y="6062"/>
                  <a:pt x="9374" y="6187"/>
                  <a:pt x="9374" y="6343"/>
                </a:cubicBezTo>
                <a:cubicBezTo>
                  <a:pt x="9374" y="7031"/>
                  <a:pt x="9374" y="7031"/>
                  <a:pt x="9374" y="7031"/>
                </a:cubicBezTo>
                <a:cubicBezTo>
                  <a:pt x="9062" y="7031"/>
                  <a:pt x="9062" y="7031"/>
                  <a:pt x="9062" y="7031"/>
                </a:cubicBezTo>
                <a:cubicBezTo>
                  <a:pt x="9062" y="6374"/>
                  <a:pt x="9062" y="6374"/>
                  <a:pt x="9062" y="6374"/>
                </a:cubicBezTo>
                <a:cubicBezTo>
                  <a:pt x="9062" y="6218"/>
                  <a:pt x="8968" y="6124"/>
                  <a:pt x="8844" y="6124"/>
                </a:cubicBezTo>
                <a:cubicBezTo>
                  <a:pt x="8688" y="6124"/>
                  <a:pt x="8594" y="6218"/>
                  <a:pt x="8594" y="6437"/>
                </a:cubicBezTo>
                <a:cubicBezTo>
                  <a:pt x="8594" y="7031"/>
                  <a:pt x="8594" y="7031"/>
                  <a:pt x="8594" y="7031"/>
                </a:cubicBezTo>
                <a:cubicBezTo>
                  <a:pt x="8282" y="7031"/>
                  <a:pt x="8282" y="7031"/>
                  <a:pt x="8282" y="7031"/>
                </a:cubicBezTo>
                <a:cubicBezTo>
                  <a:pt x="8282" y="5906"/>
                  <a:pt x="8282" y="5906"/>
                  <a:pt x="8282" y="5906"/>
                </a:cubicBezTo>
                <a:cubicBezTo>
                  <a:pt x="8594" y="5906"/>
                  <a:pt x="8594" y="5906"/>
                  <a:pt x="8594" y="5906"/>
                </a:cubicBezTo>
                <a:cubicBezTo>
                  <a:pt x="8594" y="6031"/>
                  <a:pt x="8594" y="6031"/>
                  <a:pt x="8594" y="6031"/>
                </a:cubicBezTo>
                <a:cubicBezTo>
                  <a:pt x="8657" y="5906"/>
                  <a:pt x="8782" y="5874"/>
                  <a:pt x="8937" y="5874"/>
                </a:cubicBezTo>
                <a:cubicBezTo>
                  <a:pt x="9062" y="5874"/>
                  <a:pt x="9156" y="5906"/>
                  <a:pt x="9249" y="5999"/>
                </a:cubicBezTo>
                <a:close/>
                <a:moveTo>
                  <a:pt x="10437" y="5906"/>
                </a:moveTo>
                <a:cubicBezTo>
                  <a:pt x="10749" y="5906"/>
                  <a:pt x="10749" y="5906"/>
                  <a:pt x="10749" y="5906"/>
                </a:cubicBezTo>
                <a:cubicBezTo>
                  <a:pt x="10749" y="6999"/>
                  <a:pt x="10749" y="6999"/>
                  <a:pt x="10749" y="6999"/>
                </a:cubicBezTo>
                <a:cubicBezTo>
                  <a:pt x="10749" y="7156"/>
                  <a:pt x="10687" y="7281"/>
                  <a:pt x="10562" y="7374"/>
                </a:cubicBezTo>
                <a:cubicBezTo>
                  <a:pt x="10437" y="7468"/>
                  <a:pt x="10312" y="7531"/>
                  <a:pt x="10124" y="7531"/>
                </a:cubicBezTo>
                <a:cubicBezTo>
                  <a:pt x="9906" y="7531"/>
                  <a:pt x="9687" y="7437"/>
                  <a:pt x="9593" y="7249"/>
                </a:cubicBezTo>
                <a:cubicBezTo>
                  <a:pt x="9843" y="7093"/>
                  <a:pt x="9843" y="7093"/>
                  <a:pt x="9843" y="7093"/>
                </a:cubicBezTo>
                <a:cubicBezTo>
                  <a:pt x="9906" y="7218"/>
                  <a:pt x="9999" y="7281"/>
                  <a:pt x="10155" y="7281"/>
                </a:cubicBezTo>
                <a:cubicBezTo>
                  <a:pt x="10343" y="7281"/>
                  <a:pt x="10437" y="7156"/>
                  <a:pt x="10437" y="6999"/>
                </a:cubicBezTo>
                <a:cubicBezTo>
                  <a:pt x="10437" y="6874"/>
                  <a:pt x="10437" y="6874"/>
                  <a:pt x="10437" y="6874"/>
                </a:cubicBezTo>
                <a:cubicBezTo>
                  <a:pt x="10374" y="6968"/>
                  <a:pt x="10249" y="7031"/>
                  <a:pt x="10093" y="7031"/>
                </a:cubicBezTo>
                <a:cubicBezTo>
                  <a:pt x="9906" y="7031"/>
                  <a:pt x="9781" y="6968"/>
                  <a:pt x="9687" y="6874"/>
                </a:cubicBezTo>
                <a:cubicBezTo>
                  <a:pt x="9562" y="6749"/>
                  <a:pt x="9499" y="6624"/>
                  <a:pt x="9499" y="6437"/>
                </a:cubicBezTo>
                <a:cubicBezTo>
                  <a:pt x="9499" y="6281"/>
                  <a:pt x="9562" y="6156"/>
                  <a:pt x="9687" y="6031"/>
                </a:cubicBezTo>
                <a:cubicBezTo>
                  <a:pt x="9781" y="5937"/>
                  <a:pt x="9937" y="5874"/>
                  <a:pt x="10093" y="5874"/>
                </a:cubicBezTo>
                <a:cubicBezTo>
                  <a:pt x="10249" y="5874"/>
                  <a:pt x="10374" y="5937"/>
                  <a:pt x="10437" y="6031"/>
                </a:cubicBezTo>
                <a:close/>
                <a:moveTo>
                  <a:pt x="10343" y="6218"/>
                </a:moveTo>
                <a:cubicBezTo>
                  <a:pt x="10281" y="6156"/>
                  <a:pt x="10218" y="6124"/>
                  <a:pt x="10124" y="6124"/>
                </a:cubicBezTo>
                <a:cubicBezTo>
                  <a:pt x="10031" y="6124"/>
                  <a:pt x="9968" y="6156"/>
                  <a:pt x="9906" y="6218"/>
                </a:cubicBezTo>
                <a:cubicBezTo>
                  <a:pt x="9843" y="6281"/>
                  <a:pt x="9812" y="6374"/>
                  <a:pt x="9812" y="6437"/>
                </a:cubicBezTo>
                <a:cubicBezTo>
                  <a:pt x="9812" y="6624"/>
                  <a:pt x="9937" y="6749"/>
                  <a:pt x="10124" y="6749"/>
                </a:cubicBezTo>
                <a:cubicBezTo>
                  <a:pt x="10312" y="6749"/>
                  <a:pt x="10437" y="6624"/>
                  <a:pt x="10437" y="6437"/>
                </a:cubicBezTo>
                <a:cubicBezTo>
                  <a:pt x="10437" y="6374"/>
                  <a:pt x="10406" y="6281"/>
                  <a:pt x="10343" y="6218"/>
                </a:cubicBezTo>
                <a:close/>
                <a:moveTo>
                  <a:pt x="13187" y="5468"/>
                </a:moveTo>
                <a:cubicBezTo>
                  <a:pt x="13187" y="7062"/>
                  <a:pt x="13187" y="7062"/>
                  <a:pt x="13187" y="7062"/>
                </a:cubicBezTo>
                <a:cubicBezTo>
                  <a:pt x="12874" y="7062"/>
                  <a:pt x="12874" y="7062"/>
                  <a:pt x="12874" y="7062"/>
                </a:cubicBezTo>
                <a:cubicBezTo>
                  <a:pt x="12874" y="6031"/>
                  <a:pt x="12874" y="6031"/>
                  <a:pt x="12874" y="6031"/>
                </a:cubicBezTo>
                <a:cubicBezTo>
                  <a:pt x="12437" y="6749"/>
                  <a:pt x="12437" y="6749"/>
                  <a:pt x="12437" y="6749"/>
                </a:cubicBezTo>
                <a:cubicBezTo>
                  <a:pt x="12406" y="6749"/>
                  <a:pt x="12406" y="6749"/>
                  <a:pt x="12406" y="6749"/>
                </a:cubicBezTo>
                <a:cubicBezTo>
                  <a:pt x="11937" y="6031"/>
                  <a:pt x="11937" y="6031"/>
                  <a:pt x="11937" y="6031"/>
                </a:cubicBezTo>
                <a:cubicBezTo>
                  <a:pt x="11937" y="7062"/>
                  <a:pt x="11937" y="7062"/>
                  <a:pt x="11937" y="7062"/>
                </a:cubicBezTo>
                <a:cubicBezTo>
                  <a:pt x="11624" y="7062"/>
                  <a:pt x="11624" y="7062"/>
                  <a:pt x="11624" y="7062"/>
                </a:cubicBezTo>
                <a:cubicBezTo>
                  <a:pt x="11624" y="5468"/>
                  <a:pt x="11624" y="5468"/>
                  <a:pt x="11624" y="5468"/>
                </a:cubicBezTo>
                <a:cubicBezTo>
                  <a:pt x="11968" y="5468"/>
                  <a:pt x="11968" y="5468"/>
                  <a:pt x="11968" y="5468"/>
                </a:cubicBezTo>
                <a:cubicBezTo>
                  <a:pt x="12406" y="6218"/>
                  <a:pt x="12406" y="6218"/>
                  <a:pt x="12406" y="6218"/>
                </a:cubicBezTo>
                <a:cubicBezTo>
                  <a:pt x="12874" y="5468"/>
                  <a:pt x="12874" y="5468"/>
                  <a:pt x="12874" y="5468"/>
                </a:cubicBezTo>
                <a:close/>
                <a:moveTo>
                  <a:pt x="13656" y="6593"/>
                </a:moveTo>
                <a:cubicBezTo>
                  <a:pt x="13687" y="6749"/>
                  <a:pt x="13812" y="6812"/>
                  <a:pt x="13968" y="6812"/>
                </a:cubicBezTo>
                <a:cubicBezTo>
                  <a:pt x="14093" y="6812"/>
                  <a:pt x="14187" y="6781"/>
                  <a:pt x="14249" y="6718"/>
                </a:cubicBezTo>
                <a:cubicBezTo>
                  <a:pt x="14468" y="6843"/>
                  <a:pt x="14468" y="6843"/>
                  <a:pt x="14468" y="6843"/>
                </a:cubicBezTo>
                <a:cubicBezTo>
                  <a:pt x="14374" y="6999"/>
                  <a:pt x="14187" y="7093"/>
                  <a:pt x="13968" y="7093"/>
                </a:cubicBezTo>
                <a:cubicBezTo>
                  <a:pt x="13781" y="7093"/>
                  <a:pt x="13624" y="7031"/>
                  <a:pt x="13531" y="6906"/>
                </a:cubicBezTo>
                <a:cubicBezTo>
                  <a:pt x="13406" y="6812"/>
                  <a:pt x="13343" y="6656"/>
                  <a:pt x="13343" y="6499"/>
                </a:cubicBezTo>
                <a:cubicBezTo>
                  <a:pt x="13343" y="6312"/>
                  <a:pt x="13406" y="6187"/>
                  <a:pt x="13531" y="6062"/>
                </a:cubicBezTo>
                <a:cubicBezTo>
                  <a:pt x="13624" y="5937"/>
                  <a:pt x="13781" y="5874"/>
                  <a:pt x="13937" y="5874"/>
                </a:cubicBezTo>
                <a:cubicBezTo>
                  <a:pt x="14124" y="5874"/>
                  <a:pt x="14249" y="5937"/>
                  <a:pt x="14374" y="6062"/>
                </a:cubicBezTo>
                <a:cubicBezTo>
                  <a:pt x="14468" y="6187"/>
                  <a:pt x="14531" y="6312"/>
                  <a:pt x="14531" y="6499"/>
                </a:cubicBezTo>
                <a:cubicBezTo>
                  <a:pt x="14531" y="6531"/>
                  <a:pt x="14531" y="6562"/>
                  <a:pt x="14531" y="6593"/>
                </a:cubicBezTo>
                <a:close/>
                <a:moveTo>
                  <a:pt x="14249" y="6374"/>
                </a:moveTo>
                <a:cubicBezTo>
                  <a:pt x="14218" y="6218"/>
                  <a:pt x="14093" y="6156"/>
                  <a:pt x="13968" y="6156"/>
                </a:cubicBezTo>
                <a:cubicBezTo>
                  <a:pt x="13812" y="6156"/>
                  <a:pt x="13687" y="6218"/>
                  <a:pt x="13656" y="6374"/>
                </a:cubicBezTo>
                <a:close/>
                <a:moveTo>
                  <a:pt x="15593" y="5468"/>
                </a:moveTo>
                <a:cubicBezTo>
                  <a:pt x="15874" y="5468"/>
                  <a:pt x="15874" y="5468"/>
                  <a:pt x="15874" y="5468"/>
                </a:cubicBezTo>
                <a:cubicBezTo>
                  <a:pt x="15874" y="7062"/>
                  <a:pt x="15874" y="7062"/>
                  <a:pt x="15874" y="7062"/>
                </a:cubicBezTo>
                <a:cubicBezTo>
                  <a:pt x="15593" y="7062"/>
                  <a:pt x="15593" y="7062"/>
                  <a:pt x="15593" y="7062"/>
                </a:cubicBezTo>
                <a:cubicBezTo>
                  <a:pt x="15593" y="6937"/>
                  <a:pt x="15593" y="6937"/>
                  <a:pt x="15593" y="6937"/>
                </a:cubicBezTo>
                <a:cubicBezTo>
                  <a:pt x="15499" y="7031"/>
                  <a:pt x="15374" y="7093"/>
                  <a:pt x="15218" y="7093"/>
                </a:cubicBezTo>
                <a:cubicBezTo>
                  <a:pt x="15062" y="7093"/>
                  <a:pt x="14937" y="7031"/>
                  <a:pt x="14812" y="6906"/>
                </a:cubicBezTo>
                <a:cubicBezTo>
                  <a:pt x="14718" y="6812"/>
                  <a:pt x="14656" y="6656"/>
                  <a:pt x="14656" y="6499"/>
                </a:cubicBezTo>
                <a:cubicBezTo>
                  <a:pt x="14656" y="6312"/>
                  <a:pt x="14718" y="6187"/>
                  <a:pt x="14812" y="6062"/>
                </a:cubicBezTo>
                <a:cubicBezTo>
                  <a:pt x="14937" y="5937"/>
                  <a:pt x="15062" y="5874"/>
                  <a:pt x="15218" y="5874"/>
                </a:cubicBezTo>
                <a:cubicBezTo>
                  <a:pt x="15374" y="5874"/>
                  <a:pt x="15499" y="5937"/>
                  <a:pt x="15593" y="6062"/>
                </a:cubicBezTo>
                <a:close/>
                <a:moveTo>
                  <a:pt x="15281" y="6812"/>
                </a:moveTo>
                <a:cubicBezTo>
                  <a:pt x="15374" y="6812"/>
                  <a:pt x="15468" y="6781"/>
                  <a:pt x="15531" y="6718"/>
                </a:cubicBezTo>
                <a:cubicBezTo>
                  <a:pt x="15562" y="6656"/>
                  <a:pt x="15593" y="6593"/>
                  <a:pt x="15593" y="6499"/>
                </a:cubicBezTo>
                <a:cubicBezTo>
                  <a:pt x="15593" y="6406"/>
                  <a:pt x="15562" y="6312"/>
                  <a:pt x="15531" y="6249"/>
                </a:cubicBezTo>
                <a:cubicBezTo>
                  <a:pt x="15468" y="6187"/>
                  <a:pt x="15374" y="6156"/>
                  <a:pt x="15281" y="6156"/>
                </a:cubicBezTo>
                <a:cubicBezTo>
                  <a:pt x="15187" y="6156"/>
                  <a:pt x="15124" y="6187"/>
                  <a:pt x="15062" y="6249"/>
                </a:cubicBezTo>
                <a:cubicBezTo>
                  <a:pt x="14999" y="6312"/>
                  <a:pt x="14968" y="6406"/>
                  <a:pt x="14968" y="6499"/>
                </a:cubicBezTo>
                <a:cubicBezTo>
                  <a:pt x="14968" y="6593"/>
                  <a:pt x="14999" y="6656"/>
                  <a:pt x="15062" y="6718"/>
                </a:cubicBezTo>
                <a:cubicBezTo>
                  <a:pt x="15124" y="6781"/>
                  <a:pt x="15187" y="6812"/>
                  <a:pt x="15281" y="6812"/>
                </a:cubicBezTo>
                <a:close/>
                <a:moveTo>
                  <a:pt x="16062" y="5593"/>
                </a:moveTo>
                <a:cubicBezTo>
                  <a:pt x="16062" y="5499"/>
                  <a:pt x="16156" y="5406"/>
                  <a:pt x="16249" y="5406"/>
                </a:cubicBezTo>
                <a:cubicBezTo>
                  <a:pt x="16343" y="5406"/>
                  <a:pt x="16437" y="5499"/>
                  <a:pt x="16437" y="5593"/>
                </a:cubicBezTo>
                <a:cubicBezTo>
                  <a:pt x="16437" y="5687"/>
                  <a:pt x="16343" y="5781"/>
                  <a:pt x="16249" y="5781"/>
                </a:cubicBezTo>
                <a:cubicBezTo>
                  <a:pt x="16156" y="5781"/>
                  <a:pt x="16062" y="5687"/>
                  <a:pt x="16062" y="5593"/>
                </a:cubicBezTo>
                <a:close/>
                <a:moveTo>
                  <a:pt x="16093" y="7062"/>
                </a:moveTo>
                <a:cubicBezTo>
                  <a:pt x="16093" y="5906"/>
                  <a:pt x="16093" y="5906"/>
                  <a:pt x="16093" y="5906"/>
                </a:cubicBezTo>
                <a:cubicBezTo>
                  <a:pt x="16406" y="5906"/>
                  <a:pt x="16406" y="5906"/>
                  <a:pt x="16406" y="5906"/>
                </a:cubicBezTo>
                <a:cubicBezTo>
                  <a:pt x="16406" y="7062"/>
                  <a:pt x="16406" y="7062"/>
                  <a:pt x="16406" y="7062"/>
                </a:cubicBezTo>
                <a:close/>
                <a:moveTo>
                  <a:pt x="17531" y="5906"/>
                </a:moveTo>
                <a:cubicBezTo>
                  <a:pt x="17812" y="5906"/>
                  <a:pt x="17812" y="5906"/>
                  <a:pt x="17812" y="5906"/>
                </a:cubicBezTo>
                <a:cubicBezTo>
                  <a:pt x="17812" y="7062"/>
                  <a:pt x="17812" y="7062"/>
                  <a:pt x="17812" y="7062"/>
                </a:cubicBezTo>
                <a:cubicBezTo>
                  <a:pt x="17531" y="7062"/>
                  <a:pt x="17531" y="7062"/>
                  <a:pt x="17531" y="7062"/>
                </a:cubicBezTo>
                <a:cubicBezTo>
                  <a:pt x="17531" y="6937"/>
                  <a:pt x="17531" y="6937"/>
                  <a:pt x="17531" y="6937"/>
                </a:cubicBezTo>
                <a:cubicBezTo>
                  <a:pt x="17437" y="7031"/>
                  <a:pt x="17312" y="7093"/>
                  <a:pt x="17156" y="7093"/>
                </a:cubicBezTo>
                <a:cubicBezTo>
                  <a:pt x="16999" y="7093"/>
                  <a:pt x="16874" y="7031"/>
                  <a:pt x="16749" y="6906"/>
                </a:cubicBezTo>
                <a:cubicBezTo>
                  <a:pt x="16656" y="6812"/>
                  <a:pt x="16593" y="6656"/>
                  <a:pt x="16593" y="6499"/>
                </a:cubicBezTo>
                <a:cubicBezTo>
                  <a:pt x="16593" y="6312"/>
                  <a:pt x="16656" y="6187"/>
                  <a:pt x="16749" y="6062"/>
                </a:cubicBezTo>
                <a:cubicBezTo>
                  <a:pt x="16874" y="5937"/>
                  <a:pt x="16999" y="5874"/>
                  <a:pt x="17156" y="5874"/>
                </a:cubicBezTo>
                <a:cubicBezTo>
                  <a:pt x="17312" y="5874"/>
                  <a:pt x="17437" y="5937"/>
                  <a:pt x="17531" y="6062"/>
                </a:cubicBezTo>
                <a:close/>
                <a:moveTo>
                  <a:pt x="17218" y="6812"/>
                </a:moveTo>
                <a:cubicBezTo>
                  <a:pt x="17312" y="6812"/>
                  <a:pt x="17374" y="6781"/>
                  <a:pt x="17437" y="6718"/>
                </a:cubicBezTo>
                <a:cubicBezTo>
                  <a:pt x="17499" y="6656"/>
                  <a:pt x="17531" y="6593"/>
                  <a:pt x="17531" y="6499"/>
                </a:cubicBezTo>
                <a:cubicBezTo>
                  <a:pt x="17531" y="6406"/>
                  <a:pt x="17499" y="6312"/>
                  <a:pt x="17437" y="6249"/>
                </a:cubicBezTo>
                <a:cubicBezTo>
                  <a:pt x="17374" y="6187"/>
                  <a:pt x="17312" y="6156"/>
                  <a:pt x="17218" y="6156"/>
                </a:cubicBezTo>
                <a:cubicBezTo>
                  <a:pt x="17124" y="6156"/>
                  <a:pt x="17062" y="6187"/>
                  <a:pt x="16999" y="6249"/>
                </a:cubicBezTo>
                <a:cubicBezTo>
                  <a:pt x="16937" y="6312"/>
                  <a:pt x="16906" y="6406"/>
                  <a:pt x="16906" y="6499"/>
                </a:cubicBezTo>
                <a:cubicBezTo>
                  <a:pt x="16906" y="6593"/>
                  <a:pt x="16937" y="6656"/>
                  <a:pt x="16999" y="6718"/>
                </a:cubicBezTo>
                <a:cubicBezTo>
                  <a:pt x="17062" y="6781"/>
                  <a:pt x="17124" y="6812"/>
                  <a:pt x="17218" y="6812"/>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Arial" pitchFamily="18"/>
              <a:ea typeface="SimSun" pitchFamily="2"/>
              <a:cs typeface="Lucida Sans" pitchFamily="2"/>
            </a:endParaRPr>
          </a:p>
        </p:txBody>
      </p:sp>
      <p:sp>
        <p:nvSpPr>
          <p:cNvPr id="16" name="Picture Placeholder 11">
            <a:extLst>
              <a:ext uri="{FF2B5EF4-FFF2-40B4-BE49-F238E27FC236}">
                <a16:creationId xmlns:a16="http://schemas.microsoft.com/office/drawing/2014/main" id="{7135FB99-44B6-B74A-B388-B530B14B54D2}"/>
              </a:ext>
            </a:extLst>
          </p:cNvPr>
          <p:cNvSpPr>
            <a:spLocks noGrp="1"/>
          </p:cNvSpPr>
          <p:nvPr>
            <p:ph type="pic" sz="quarter" idx="10"/>
          </p:nvPr>
        </p:nvSpPr>
        <p:spPr>
          <a:xfrm>
            <a:off x="649092" y="459538"/>
            <a:ext cx="3885231" cy="4851656"/>
          </a:xfrm>
          <a:custGeom>
            <a:avLst/>
            <a:gdLst>
              <a:gd name="connsiteX0" fmla="*/ 1866171 w 3071463"/>
              <a:gd name="connsiteY0" fmla="*/ 0 h 3451921"/>
              <a:gd name="connsiteX1" fmla="*/ 1884175 w 3071463"/>
              <a:gd name="connsiteY1" fmla="*/ 0 h 3451921"/>
              <a:gd name="connsiteX2" fmla="*/ 3071463 w 3071463"/>
              <a:gd name="connsiteY2" fmla="*/ 493742 h 3451921"/>
              <a:gd name="connsiteX3" fmla="*/ 2212357 w 3071463"/>
              <a:gd name="connsiteY3" fmla="*/ 1356566 h 3451921"/>
              <a:gd name="connsiteX4" fmla="*/ 1851494 w 3071463"/>
              <a:gd name="connsiteY4" fmla="*/ 1184745 h 3451921"/>
              <a:gd name="connsiteX5" fmla="*/ 1351881 w 3071463"/>
              <a:gd name="connsiteY5" fmla="*/ 1358719 h 3451921"/>
              <a:gd name="connsiteX6" fmla="*/ 1351881 w 3071463"/>
              <a:gd name="connsiteY6" fmla="*/ 1357936 h 3451921"/>
              <a:gd name="connsiteX7" fmla="*/ 1351861 w 3071463"/>
              <a:gd name="connsiteY7" fmla="*/ 1357960 h 3451921"/>
              <a:gd name="connsiteX8" fmla="*/ 1351870 w 3071463"/>
              <a:gd name="connsiteY8" fmla="*/ 1357969 h 3451921"/>
              <a:gd name="connsiteX9" fmla="*/ 1334361 w 3071463"/>
              <a:gd name="connsiteY9" fmla="*/ 1378974 h 3451921"/>
              <a:gd name="connsiteX10" fmla="*/ 1285953 w 3071463"/>
              <a:gd name="connsiteY10" fmla="*/ 1438199 h 3451921"/>
              <a:gd name="connsiteX11" fmla="*/ 1267310 w 3071463"/>
              <a:gd name="connsiteY11" fmla="*/ 1469889 h 3451921"/>
              <a:gd name="connsiteX12" fmla="*/ 1236517 w 3071463"/>
              <a:gd name="connsiteY12" fmla="*/ 1522998 h 3451921"/>
              <a:gd name="connsiteX13" fmla="*/ 1214585 w 3071463"/>
              <a:gd name="connsiteY13" fmla="*/ 1580195 h 3451921"/>
              <a:gd name="connsiteX14" fmla="*/ 1200513 w 3071463"/>
              <a:gd name="connsiteY14" fmla="*/ 1617335 h 3451921"/>
              <a:gd name="connsiteX15" fmla="*/ 1193388 w 3071463"/>
              <a:gd name="connsiteY15" fmla="*/ 1646402 h 3451921"/>
              <a:gd name="connsiteX16" fmla="*/ 1188347 w 3071463"/>
              <a:gd name="connsiteY16" fmla="*/ 1667160 h 3451921"/>
              <a:gd name="connsiteX17" fmla="*/ 1181783 w 3071463"/>
              <a:gd name="connsiteY17" fmla="*/ 1709021 h 3451921"/>
              <a:gd name="connsiteX18" fmla="*/ 1180256 w 3071463"/>
              <a:gd name="connsiteY18" fmla="*/ 1718799 h 3451921"/>
              <a:gd name="connsiteX19" fmla="*/ 1180232 w 3071463"/>
              <a:gd name="connsiteY19" fmla="*/ 1719226 h 3451921"/>
              <a:gd name="connsiteX20" fmla="*/ 1177248 w 3071463"/>
              <a:gd name="connsiteY20" fmla="*/ 1807481 h 3451921"/>
              <a:gd name="connsiteX21" fmla="*/ 1178483 w 3071463"/>
              <a:gd name="connsiteY21" fmla="*/ 1828192 h 3451921"/>
              <a:gd name="connsiteX22" fmla="*/ 1187146 w 3071463"/>
              <a:gd name="connsiteY22" fmla="*/ 1898121 h 3451921"/>
              <a:gd name="connsiteX23" fmla="*/ 1190201 w 3071463"/>
              <a:gd name="connsiteY23" fmla="*/ 1915438 h 3451921"/>
              <a:gd name="connsiteX24" fmla="*/ 1213420 w 3071463"/>
              <a:gd name="connsiteY24" fmla="*/ 1996800 h 3451921"/>
              <a:gd name="connsiteX25" fmla="*/ 1218225 w 3071463"/>
              <a:gd name="connsiteY25" fmla="*/ 2008179 h 3451921"/>
              <a:gd name="connsiteX26" fmla="*/ 1247341 w 3071463"/>
              <a:gd name="connsiteY26" fmla="*/ 2071651 h 3451921"/>
              <a:gd name="connsiteX27" fmla="*/ 1260028 w 3071463"/>
              <a:gd name="connsiteY27" fmla="*/ 2094358 h 3451921"/>
              <a:gd name="connsiteX28" fmla="*/ 1294126 w 3071463"/>
              <a:gd name="connsiteY28" fmla="*/ 2146392 h 3451921"/>
              <a:gd name="connsiteX29" fmla="*/ 1306183 w 3071463"/>
              <a:gd name="connsiteY29" fmla="*/ 2163345 h 3451921"/>
              <a:gd name="connsiteX30" fmla="*/ 1363582 w 3071463"/>
              <a:gd name="connsiteY30" fmla="*/ 2227592 h 3451921"/>
              <a:gd name="connsiteX31" fmla="*/ 1513711 w 3071463"/>
              <a:gd name="connsiteY31" fmla="*/ 2333907 h 3451921"/>
              <a:gd name="connsiteX32" fmla="*/ 1718801 w 3071463"/>
              <a:gd name="connsiteY32" fmla="*/ 2395551 h 3451921"/>
              <a:gd name="connsiteX33" fmla="*/ 2218609 w 3071463"/>
              <a:gd name="connsiteY33" fmla="*/ 2221577 h 3451921"/>
              <a:gd name="connsiteX34" fmla="*/ 2892196 w 3071463"/>
              <a:gd name="connsiteY34" fmla="*/ 2891446 h 3451921"/>
              <a:gd name="connsiteX35" fmla="*/ 2891414 w 3071463"/>
              <a:gd name="connsiteY35" fmla="*/ 2892229 h 3451921"/>
              <a:gd name="connsiteX36" fmla="*/ 2934662 w 3071463"/>
              <a:gd name="connsiteY36" fmla="*/ 2934695 h 3451921"/>
              <a:gd name="connsiteX37" fmla="*/ 1702754 w 3071463"/>
              <a:gd name="connsiteY37" fmla="*/ 3451921 h 3451921"/>
              <a:gd name="connsiteX38" fmla="*/ 712335 w 3071463"/>
              <a:gd name="connsiteY38" fmla="*/ 3139002 h 3451921"/>
              <a:gd name="connsiteX39" fmla="*/ 514877 w 3071463"/>
              <a:gd name="connsiteY39" fmla="*/ 2977945 h 3451921"/>
              <a:gd name="connsiteX40" fmla="*/ 0 w 3071463"/>
              <a:gd name="connsiteY40" fmla="*/ 1696720 h 3451921"/>
              <a:gd name="connsiteX41" fmla="*/ 463213 w 3071463"/>
              <a:gd name="connsiteY41" fmla="*/ 472442 h 3451921"/>
              <a:gd name="connsiteX42" fmla="*/ 567846 w 3071463"/>
              <a:gd name="connsiteY42" fmla="*/ 576836 h 3451921"/>
              <a:gd name="connsiteX43" fmla="*/ 585243 w 3071463"/>
              <a:gd name="connsiteY43" fmla="*/ 594193 h 3451921"/>
              <a:gd name="connsiteX44" fmla="*/ 673599 w 3071463"/>
              <a:gd name="connsiteY44" fmla="*/ 499025 h 3451921"/>
              <a:gd name="connsiteX45" fmla="*/ 1866171 w 3071463"/>
              <a:gd name="connsiteY45" fmla="*/ 0 h 34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71463" h="3451921">
                <a:moveTo>
                  <a:pt x="1866171" y="0"/>
                </a:moveTo>
                <a:lnTo>
                  <a:pt x="1884175" y="0"/>
                </a:lnTo>
                <a:cubicBezTo>
                  <a:pt x="2313336" y="2349"/>
                  <a:pt x="2742694" y="166342"/>
                  <a:pt x="3071463" y="493742"/>
                </a:cubicBezTo>
                <a:cubicBezTo>
                  <a:pt x="3071463" y="493742"/>
                  <a:pt x="3071463" y="493742"/>
                  <a:pt x="2212357" y="1356566"/>
                </a:cubicBezTo>
                <a:cubicBezTo>
                  <a:pt x="2118032" y="1263806"/>
                  <a:pt x="1993569" y="1200792"/>
                  <a:pt x="1851494" y="1184745"/>
                </a:cubicBezTo>
                <a:cubicBezTo>
                  <a:pt x="1660103" y="1162827"/>
                  <a:pt x="1479475" y="1232690"/>
                  <a:pt x="1351881" y="1358719"/>
                </a:cubicBezTo>
                <a:cubicBezTo>
                  <a:pt x="1351881" y="1358719"/>
                  <a:pt x="1351881" y="1358719"/>
                  <a:pt x="1351881" y="1357936"/>
                </a:cubicBezTo>
                <a:lnTo>
                  <a:pt x="1351861" y="1357960"/>
                </a:lnTo>
                <a:lnTo>
                  <a:pt x="1351870" y="1357969"/>
                </a:lnTo>
                <a:lnTo>
                  <a:pt x="1334361" y="1378974"/>
                </a:lnTo>
                <a:lnTo>
                  <a:pt x="1285953" y="1438199"/>
                </a:lnTo>
                <a:lnTo>
                  <a:pt x="1267310" y="1469889"/>
                </a:lnTo>
                <a:lnTo>
                  <a:pt x="1236517" y="1522998"/>
                </a:lnTo>
                <a:lnTo>
                  <a:pt x="1214585" y="1580195"/>
                </a:lnTo>
                <a:lnTo>
                  <a:pt x="1200513" y="1617335"/>
                </a:lnTo>
                <a:lnTo>
                  <a:pt x="1193388" y="1646402"/>
                </a:lnTo>
                <a:lnTo>
                  <a:pt x="1188347" y="1667160"/>
                </a:lnTo>
                <a:lnTo>
                  <a:pt x="1181783" y="1709021"/>
                </a:lnTo>
                <a:lnTo>
                  <a:pt x="1180256" y="1718799"/>
                </a:lnTo>
                <a:lnTo>
                  <a:pt x="1180232" y="1719226"/>
                </a:lnTo>
                <a:lnTo>
                  <a:pt x="1177248" y="1807481"/>
                </a:lnTo>
                <a:lnTo>
                  <a:pt x="1178483" y="1828192"/>
                </a:lnTo>
                <a:lnTo>
                  <a:pt x="1187146" y="1898121"/>
                </a:lnTo>
                <a:lnTo>
                  <a:pt x="1190201" y="1915438"/>
                </a:lnTo>
                <a:lnTo>
                  <a:pt x="1213420" y="1996800"/>
                </a:lnTo>
                <a:lnTo>
                  <a:pt x="1218225" y="2008179"/>
                </a:lnTo>
                <a:lnTo>
                  <a:pt x="1247341" y="2071651"/>
                </a:lnTo>
                <a:lnTo>
                  <a:pt x="1260028" y="2094358"/>
                </a:lnTo>
                <a:lnTo>
                  <a:pt x="1294126" y="2146392"/>
                </a:lnTo>
                <a:lnTo>
                  <a:pt x="1306183" y="2163345"/>
                </a:lnTo>
                <a:lnTo>
                  <a:pt x="1363582" y="2227592"/>
                </a:lnTo>
                <a:cubicBezTo>
                  <a:pt x="1407583" y="2270012"/>
                  <a:pt x="1458085" y="2306020"/>
                  <a:pt x="1513711" y="2333907"/>
                </a:cubicBezTo>
                <a:cubicBezTo>
                  <a:pt x="1575943" y="2366002"/>
                  <a:pt x="1645023" y="2387137"/>
                  <a:pt x="1718801" y="2395551"/>
                </a:cubicBezTo>
                <a:cubicBezTo>
                  <a:pt x="1910975" y="2416687"/>
                  <a:pt x="2091603" y="2347606"/>
                  <a:pt x="2218609" y="2221577"/>
                </a:cubicBezTo>
                <a:cubicBezTo>
                  <a:pt x="2218609" y="2221577"/>
                  <a:pt x="2218609" y="2221577"/>
                  <a:pt x="2892196" y="2891446"/>
                </a:cubicBezTo>
                <a:cubicBezTo>
                  <a:pt x="2892196" y="2892229"/>
                  <a:pt x="2892196" y="2892229"/>
                  <a:pt x="2891414" y="2892229"/>
                </a:cubicBezTo>
                <a:cubicBezTo>
                  <a:pt x="2891414" y="2892229"/>
                  <a:pt x="2891414" y="2892229"/>
                  <a:pt x="2934662" y="2934695"/>
                </a:cubicBezTo>
                <a:cubicBezTo>
                  <a:pt x="2602761" y="3268163"/>
                  <a:pt x="2165380" y="3451921"/>
                  <a:pt x="1702754" y="3451921"/>
                </a:cubicBezTo>
                <a:cubicBezTo>
                  <a:pt x="1345804" y="3451921"/>
                  <a:pt x="1003335" y="3341940"/>
                  <a:pt x="712335" y="3139002"/>
                </a:cubicBezTo>
                <a:cubicBezTo>
                  <a:pt x="644037" y="3090470"/>
                  <a:pt x="577892" y="3036458"/>
                  <a:pt x="514877" y="2977945"/>
                </a:cubicBezTo>
                <a:cubicBezTo>
                  <a:pt x="182389" y="2628626"/>
                  <a:pt x="0" y="2175980"/>
                  <a:pt x="0" y="1696720"/>
                </a:cubicBezTo>
                <a:cubicBezTo>
                  <a:pt x="0" y="1243487"/>
                  <a:pt x="163211" y="812758"/>
                  <a:pt x="463213" y="472442"/>
                </a:cubicBezTo>
                <a:cubicBezTo>
                  <a:pt x="463213" y="472442"/>
                  <a:pt x="463213" y="472442"/>
                  <a:pt x="567846" y="576836"/>
                </a:cubicBezTo>
                <a:lnTo>
                  <a:pt x="585243" y="594193"/>
                </a:lnTo>
                <a:lnTo>
                  <a:pt x="673599" y="499025"/>
                </a:lnTo>
                <a:cubicBezTo>
                  <a:pt x="1002564" y="168690"/>
                  <a:pt x="1433878" y="2349"/>
                  <a:pt x="1866171" y="0"/>
                </a:cubicBezTo>
                <a:close/>
              </a:path>
            </a:pathLst>
          </a:custGeom>
          <a:solidFill>
            <a:schemeClr val="bg1"/>
          </a:solidFill>
        </p:spPr>
        <p:txBody>
          <a:bodyPr wrap="square" anchor="ctr">
            <a:noAutofit/>
          </a:bodyPr>
          <a:lstStyle>
            <a:lvl1pPr marL="0" indent="0" algn="ctr">
              <a:buNone/>
              <a:defRPr sz="1000"/>
            </a:lvl1pPr>
          </a:lstStyle>
          <a:p>
            <a:r>
              <a:rPr lang="en-US"/>
              <a:t>Click icon to add picture</a:t>
            </a:r>
          </a:p>
        </p:txBody>
      </p:sp>
    </p:spTree>
    <p:extLst>
      <p:ext uri="{BB962C8B-B14F-4D97-AF65-F5344CB8AC3E}">
        <p14:creationId xmlns:p14="http://schemas.microsoft.com/office/powerpoint/2010/main" val="375025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0477DCF9-9AE7-3C48-8AB6-A33618B59C6E}"/>
              </a:ext>
            </a:extLst>
          </p:cNvPr>
          <p:cNvSpPr>
            <a:spLocks noGrp="1"/>
          </p:cNvSpPr>
          <p:nvPr>
            <p:ph type="tbl" sz="quarter" idx="16"/>
          </p:nvPr>
        </p:nvSpPr>
        <p:spPr>
          <a:xfrm>
            <a:off x="627063" y="1469320"/>
            <a:ext cx="7886700" cy="3228680"/>
          </a:xfrm>
        </p:spPr>
        <p:txBody>
          <a:bodyPr/>
          <a:lstStyle/>
          <a:p>
            <a:r>
              <a:rPr lang="en-US"/>
              <a:t>Click icon to add table</a:t>
            </a:r>
            <a:endParaRPr lang="en-GB"/>
          </a:p>
        </p:txBody>
      </p:sp>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p:txBody>
          <a:bodyPr/>
          <a:lstStyle/>
          <a:p>
            <a:r>
              <a:rPr lang="en-US"/>
              <a:t>Table slide</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9" name="Text Placeholder 4">
            <a:extLst>
              <a:ext uri="{FF2B5EF4-FFF2-40B4-BE49-F238E27FC236}">
                <a16:creationId xmlns:a16="http://schemas.microsoft.com/office/drawing/2014/main" id="{AAEBD57E-CA6C-5B4C-B5CF-02E018CC0CA0}"/>
              </a:ext>
            </a:extLst>
          </p:cNvPr>
          <p:cNvSpPr>
            <a:spLocks noGrp="1"/>
          </p:cNvSpPr>
          <p:nvPr>
            <p:ph type="body" sz="quarter" idx="15" hasCustomPrompt="1"/>
          </p:nvPr>
        </p:nvSpPr>
        <p:spPr>
          <a:xfrm>
            <a:off x="627062" y="1104570"/>
            <a:ext cx="7886038" cy="337942"/>
          </a:xfrm>
        </p:spPr>
        <p:txBody>
          <a:bodyPr/>
          <a:lstStyle>
            <a:lvl1pPr>
              <a:defRPr sz="1400">
                <a:solidFill>
                  <a:schemeClr val="tx2"/>
                </a:solidFill>
              </a:defRPr>
            </a:lvl1pPr>
          </a:lstStyle>
          <a:p>
            <a:pPr lvl="0"/>
            <a:r>
              <a:rPr lang="en-US"/>
              <a:t>Table title/subtitle</a:t>
            </a:r>
          </a:p>
        </p:txBody>
      </p:sp>
      <p:sp>
        <p:nvSpPr>
          <p:cNvPr id="10" name="Text Placeholder 5">
            <a:extLst>
              <a:ext uri="{FF2B5EF4-FFF2-40B4-BE49-F238E27FC236}">
                <a16:creationId xmlns:a16="http://schemas.microsoft.com/office/drawing/2014/main" id="{192D4067-2439-2A42-B5A6-CD0E1BF6987B}"/>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1" name="Slide Number Placeholder 5">
            <a:extLst>
              <a:ext uri="{FF2B5EF4-FFF2-40B4-BE49-F238E27FC236}">
                <a16:creationId xmlns:a16="http://schemas.microsoft.com/office/drawing/2014/main" id="{4B0365E4-5BE1-794A-AA4F-8E046EDC6D24}"/>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926440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and Content, Image">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18DD9DA9-FA9D-AF44-A164-4717311FD805}"/>
              </a:ext>
            </a:extLst>
          </p:cNvPr>
          <p:cNvSpPr>
            <a:spLocks noGrp="1"/>
          </p:cNvSpPr>
          <p:nvPr>
            <p:ph type="body" sz="quarter" idx="18"/>
          </p:nvPr>
        </p:nvSpPr>
        <p:spPr>
          <a:xfrm>
            <a:off x="4032770" y="428338"/>
            <a:ext cx="2936187" cy="3068421"/>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a:xfrm>
            <a:off x="626400" y="399481"/>
            <a:ext cx="2859078" cy="285676"/>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a:xfrm>
            <a:off x="628650" y="984000"/>
            <a:ext cx="2856828" cy="36261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2859078"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12" name="Picture Placeholder 10">
            <a:extLst>
              <a:ext uri="{FF2B5EF4-FFF2-40B4-BE49-F238E27FC236}">
                <a16:creationId xmlns:a16="http://schemas.microsoft.com/office/drawing/2014/main" id="{B7543B46-2AB4-464F-BC04-F0CBFA9E7981}"/>
              </a:ext>
            </a:extLst>
          </p:cNvPr>
          <p:cNvSpPr>
            <a:spLocks noGrp="1"/>
          </p:cNvSpPr>
          <p:nvPr>
            <p:ph type="pic" sz="quarter" idx="15"/>
          </p:nvPr>
        </p:nvSpPr>
        <p:spPr>
          <a:xfrm>
            <a:off x="4135477" y="536337"/>
            <a:ext cx="3536712" cy="5178664"/>
          </a:xfrm>
          <a:solidFill>
            <a:schemeClr val="bg1">
              <a:lumMod val="85000"/>
            </a:schemeClr>
          </a:solidFill>
          <a:ln>
            <a:noFill/>
          </a:ln>
        </p:spPr>
        <p:txBody>
          <a:bodyPr/>
          <a:lstStyle>
            <a:lvl1pPr>
              <a:defRPr>
                <a:solidFill>
                  <a:schemeClr val="tx1">
                    <a:lumMod val="50000"/>
                    <a:lumOff val="50000"/>
                  </a:schemeClr>
                </a:solidFill>
              </a:defRPr>
            </a:lvl1pPr>
          </a:lstStyle>
          <a:p>
            <a:r>
              <a:rPr lang="en-US"/>
              <a:t>Click icon to add picture</a:t>
            </a:r>
            <a:endParaRPr lang="en-GB"/>
          </a:p>
        </p:txBody>
      </p:sp>
      <p:sp>
        <p:nvSpPr>
          <p:cNvPr id="9" name="Text Placeholder 5">
            <a:extLst>
              <a:ext uri="{FF2B5EF4-FFF2-40B4-BE49-F238E27FC236}">
                <a16:creationId xmlns:a16="http://schemas.microsoft.com/office/drawing/2014/main" id="{CC8D2E53-D436-5A4F-9F60-F99C5E987411}"/>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925BECD6-DB15-9549-A08E-D1F12A9B28FA}"/>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802976769"/>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images 2 description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C61944E4-356F-CC46-B206-EEB121EF43AF}"/>
              </a:ext>
            </a:extLst>
          </p:cNvPr>
          <p:cNvSpPr>
            <a:spLocks noGrp="1"/>
          </p:cNvSpPr>
          <p:nvPr>
            <p:ph type="body" sz="quarter" idx="20"/>
          </p:nvPr>
        </p:nvSpPr>
        <p:spPr>
          <a:xfrm>
            <a:off x="4554901" y="3856905"/>
            <a:ext cx="1843519" cy="1240803"/>
          </a:xfrm>
          <a:solidFill>
            <a:schemeClr val="accent5"/>
          </a:solidFill>
        </p:spPr>
        <p:txBody>
          <a:bodyPr/>
          <a:lstStyle>
            <a:lvl1pPr>
              <a:defRPr>
                <a:solidFill>
                  <a:schemeClr val="bg2">
                    <a:alpha val="0"/>
                  </a:schemeClr>
                </a:solidFill>
              </a:defRPr>
            </a:lvl1pPr>
          </a:lstStyle>
          <a:p>
            <a:pPr lvl="0"/>
            <a:r>
              <a:rPr lang="en-US"/>
              <a:t>Edit Master text styles</a:t>
            </a:r>
          </a:p>
        </p:txBody>
      </p:sp>
      <p:sp>
        <p:nvSpPr>
          <p:cNvPr id="13" name="Text Placeholder 4">
            <a:extLst>
              <a:ext uri="{FF2B5EF4-FFF2-40B4-BE49-F238E27FC236}">
                <a16:creationId xmlns:a16="http://schemas.microsoft.com/office/drawing/2014/main" id="{A09EA24E-9D21-EF4A-B39F-FA177507396D}"/>
              </a:ext>
            </a:extLst>
          </p:cNvPr>
          <p:cNvSpPr>
            <a:spLocks noGrp="1"/>
          </p:cNvSpPr>
          <p:nvPr>
            <p:ph type="body" sz="quarter" idx="19"/>
          </p:nvPr>
        </p:nvSpPr>
        <p:spPr>
          <a:xfrm>
            <a:off x="3073107" y="1149001"/>
            <a:ext cx="1576294" cy="989999"/>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a:xfrm>
            <a:off x="629100" y="3204000"/>
            <a:ext cx="3748703" cy="1713000"/>
          </a:xfrm>
        </p:spPr>
        <p:txBody>
          <a:bodyPr/>
          <a:lstStyle>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9" name="Content Placeholder 2">
            <a:extLst>
              <a:ext uri="{FF2B5EF4-FFF2-40B4-BE49-F238E27FC236}">
                <a16:creationId xmlns:a16="http://schemas.microsoft.com/office/drawing/2014/main" id="{D85E98F6-8650-194F-86E3-28855476CFF7}"/>
              </a:ext>
            </a:extLst>
          </p:cNvPr>
          <p:cNvSpPr>
            <a:spLocks noGrp="1"/>
          </p:cNvSpPr>
          <p:nvPr>
            <p:ph idx="14"/>
          </p:nvPr>
        </p:nvSpPr>
        <p:spPr>
          <a:xfrm>
            <a:off x="4765500" y="1215000"/>
            <a:ext cx="3747600" cy="1712000"/>
          </a:xfrm>
        </p:spPr>
        <p:txBody>
          <a:bodyPr/>
          <a:lstStyle>
            <a:lvl1pPr>
              <a:defRPr>
                <a:solidFill>
                  <a:schemeClr val="accent1"/>
                </a:solidFill>
              </a:defRPr>
            </a:lvl1pPr>
            <a:lvl2pPr>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10">
            <a:extLst>
              <a:ext uri="{FF2B5EF4-FFF2-40B4-BE49-F238E27FC236}">
                <a16:creationId xmlns:a16="http://schemas.microsoft.com/office/drawing/2014/main" id="{9F992D21-3DD3-3440-849B-DD38E8AC2C3B}"/>
              </a:ext>
            </a:extLst>
          </p:cNvPr>
          <p:cNvSpPr>
            <a:spLocks noGrp="1"/>
          </p:cNvSpPr>
          <p:nvPr>
            <p:ph type="pic" sz="quarter" idx="15"/>
          </p:nvPr>
        </p:nvSpPr>
        <p:spPr>
          <a:xfrm>
            <a:off x="0" y="1149000"/>
            <a:ext cx="4552200" cy="1920000"/>
          </a:xfrm>
          <a:solidFill>
            <a:schemeClr val="bg1">
              <a:lumMod val="85000"/>
            </a:schemeClr>
          </a:solidFill>
        </p:spPr>
        <p:txBody>
          <a:bodyPr/>
          <a:lstStyle>
            <a:lvl1pPr>
              <a:defRPr>
                <a:solidFill>
                  <a:schemeClr val="tx1">
                    <a:lumMod val="50000"/>
                    <a:lumOff val="50000"/>
                  </a:schemeClr>
                </a:solidFill>
              </a:defRPr>
            </a:lvl1pPr>
          </a:lstStyle>
          <a:p>
            <a:r>
              <a:rPr lang="en-US"/>
              <a:t>Click icon to add picture</a:t>
            </a:r>
            <a:endParaRPr lang="en-GB"/>
          </a:p>
        </p:txBody>
      </p:sp>
      <p:sp>
        <p:nvSpPr>
          <p:cNvPr id="15" name="Picture Placeholder 10">
            <a:extLst>
              <a:ext uri="{FF2B5EF4-FFF2-40B4-BE49-F238E27FC236}">
                <a16:creationId xmlns:a16="http://schemas.microsoft.com/office/drawing/2014/main" id="{88B16C5C-FF5E-2A4F-A8CF-BDF1D33E3974}"/>
              </a:ext>
            </a:extLst>
          </p:cNvPr>
          <p:cNvSpPr>
            <a:spLocks noGrp="1"/>
          </p:cNvSpPr>
          <p:nvPr>
            <p:ph type="pic" sz="quarter" idx="16"/>
          </p:nvPr>
        </p:nvSpPr>
        <p:spPr>
          <a:xfrm>
            <a:off x="4554900" y="3069709"/>
            <a:ext cx="3958200" cy="1920000"/>
          </a:xfrm>
          <a:solidFill>
            <a:schemeClr val="bg1">
              <a:lumMod val="85000"/>
            </a:schemeClr>
          </a:solidFill>
        </p:spPr>
        <p:txBody>
          <a:bodyPr/>
          <a:lstStyle>
            <a:lvl1pPr>
              <a:defRPr>
                <a:solidFill>
                  <a:schemeClr val="tx1">
                    <a:lumMod val="50000"/>
                    <a:lumOff val="50000"/>
                  </a:schemeClr>
                </a:solidFill>
              </a:defRPr>
            </a:lvl1pPr>
          </a:lstStyle>
          <a:p>
            <a:r>
              <a:rPr lang="en-US"/>
              <a:t>Click icon to add picture</a:t>
            </a:r>
            <a:endParaRPr lang="en-GB"/>
          </a:p>
        </p:txBody>
      </p:sp>
      <p:sp>
        <p:nvSpPr>
          <p:cNvPr id="16" name="Text Placeholder 5">
            <a:extLst>
              <a:ext uri="{FF2B5EF4-FFF2-40B4-BE49-F238E27FC236}">
                <a16:creationId xmlns:a16="http://schemas.microsoft.com/office/drawing/2014/main" id="{F9AC8EED-3DA9-FB48-84A1-6BAFBD8F31EB}"/>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7" name="Slide Number Placeholder 5">
            <a:extLst>
              <a:ext uri="{FF2B5EF4-FFF2-40B4-BE49-F238E27FC236}">
                <a16:creationId xmlns:a16="http://schemas.microsoft.com/office/drawing/2014/main" id="{714C28F1-E737-9947-9B64-A18997A0E266}"/>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1701605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ar Chart wide">
    <p:spTree>
      <p:nvGrpSpPr>
        <p:cNvPr id="1" name=""/>
        <p:cNvGrpSpPr/>
        <p:nvPr/>
      </p:nvGrpSpPr>
      <p:grpSpPr>
        <a:xfrm>
          <a:off x="0" y="0"/>
          <a:ext cx="0" cy="0"/>
          <a:chOff x="0" y="0"/>
          <a:chExt cx="0" cy="0"/>
        </a:xfrm>
      </p:grpSpPr>
      <p:sp>
        <p:nvSpPr>
          <p:cNvPr id="7" name="Chart Placeholder 6">
            <a:extLst>
              <a:ext uri="{FF2B5EF4-FFF2-40B4-BE49-F238E27FC236}">
                <a16:creationId xmlns:a16="http://schemas.microsoft.com/office/drawing/2014/main" id="{53C0D272-A565-CE42-8719-AF311BB4B8A6}"/>
              </a:ext>
            </a:extLst>
          </p:cNvPr>
          <p:cNvSpPr>
            <a:spLocks noGrp="1"/>
          </p:cNvSpPr>
          <p:nvPr>
            <p:ph type="chart" sz="quarter" idx="14"/>
          </p:nvPr>
        </p:nvSpPr>
        <p:spPr>
          <a:xfrm>
            <a:off x="895350" y="977194"/>
            <a:ext cx="7353300" cy="3004667"/>
          </a:xfrm>
        </p:spPr>
        <p:txBody>
          <a:bodyPr/>
          <a:lstStyle/>
          <a:p>
            <a:r>
              <a:rPr lang="en-US"/>
              <a:t>Click icon to add chart</a:t>
            </a:r>
            <a:endParaRPr lang="en-GB"/>
          </a:p>
        </p:txBody>
      </p:sp>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p:txBody>
          <a:bodyPr/>
          <a:lstStyle/>
          <a:p>
            <a:r>
              <a:rPr lang="en-US"/>
              <a:t>Bar chart</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4" name="Text Placeholder 3">
            <a:extLst>
              <a:ext uri="{FF2B5EF4-FFF2-40B4-BE49-F238E27FC236}">
                <a16:creationId xmlns:a16="http://schemas.microsoft.com/office/drawing/2014/main" id="{EE10BDDA-92CE-9847-B9D2-DD079DB5F34E}"/>
              </a:ext>
            </a:extLst>
          </p:cNvPr>
          <p:cNvSpPr>
            <a:spLocks noGrp="1"/>
          </p:cNvSpPr>
          <p:nvPr>
            <p:ph type="body" sz="quarter" idx="15"/>
          </p:nvPr>
        </p:nvSpPr>
        <p:spPr>
          <a:xfrm>
            <a:off x="627063" y="3981861"/>
            <a:ext cx="7905750" cy="6800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5">
            <a:extLst>
              <a:ext uri="{FF2B5EF4-FFF2-40B4-BE49-F238E27FC236}">
                <a16:creationId xmlns:a16="http://schemas.microsoft.com/office/drawing/2014/main" id="{39B03F21-FF18-5C4E-B3C3-B74F81DAF527}"/>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385F0149-12DC-5046-8B88-8E5BA08E14A2}"/>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915649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a:xfrm>
            <a:off x="626400" y="399481"/>
            <a:ext cx="3600000" cy="285676"/>
          </a:xfrm>
        </p:spPr>
        <p:txBody>
          <a:bodyPr/>
          <a:lstStyle/>
          <a:p>
            <a:r>
              <a:rPr lang="en-US"/>
              <a:t>Chart</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36000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4" name="Text Placeholder 3">
            <a:extLst>
              <a:ext uri="{FF2B5EF4-FFF2-40B4-BE49-F238E27FC236}">
                <a16:creationId xmlns:a16="http://schemas.microsoft.com/office/drawing/2014/main" id="{67652269-3EF4-864D-B940-CE5AD2569305}"/>
              </a:ext>
            </a:extLst>
          </p:cNvPr>
          <p:cNvSpPr>
            <a:spLocks noGrp="1"/>
          </p:cNvSpPr>
          <p:nvPr>
            <p:ph type="body" sz="quarter" idx="15"/>
          </p:nvPr>
        </p:nvSpPr>
        <p:spPr>
          <a:xfrm>
            <a:off x="626400" y="1061157"/>
            <a:ext cx="4610170" cy="11542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a:extLst>
              <a:ext uri="{FF2B5EF4-FFF2-40B4-BE49-F238E27FC236}">
                <a16:creationId xmlns:a16="http://schemas.microsoft.com/office/drawing/2014/main" id="{D9BBD381-A95D-4442-AC99-8D2ABE68C6C0}"/>
              </a:ext>
            </a:extLst>
          </p:cNvPr>
          <p:cNvSpPr>
            <a:spLocks noGrp="1"/>
          </p:cNvSpPr>
          <p:nvPr>
            <p:ph type="body" sz="quarter" idx="18"/>
          </p:nvPr>
        </p:nvSpPr>
        <p:spPr>
          <a:xfrm>
            <a:off x="6075485" y="1826847"/>
            <a:ext cx="2412874" cy="2488824"/>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11" name="Picture Placeholder 10">
            <a:extLst>
              <a:ext uri="{FF2B5EF4-FFF2-40B4-BE49-F238E27FC236}">
                <a16:creationId xmlns:a16="http://schemas.microsoft.com/office/drawing/2014/main" id="{2704674A-7D96-624D-B275-8F49469583E0}"/>
              </a:ext>
            </a:extLst>
          </p:cNvPr>
          <p:cNvSpPr>
            <a:spLocks noGrp="1"/>
          </p:cNvSpPr>
          <p:nvPr>
            <p:ph type="pic" sz="quarter" idx="19"/>
          </p:nvPr>
        </p:nvSpPr>
        <p:spPr>
          <a:xfrm>
            <a:off x="5336931" y="0"/>
            <a:ext cx="3051069" cy="4203834"/>
          </a:xfrm>
          <a:solidFill>
            <a:schemeClr val="bg1">
              <a:lumMod val="85000"/>
            </a:schemeClr>
          </a:solidFill>
          <a:ln>
            <a:noFill/>
          </a:ln>
        </p:spPr>
        <p:txBody>
          <a:bodyPr/>
          <a:lstStyle>
            <a:lvl1pPr>
              <a:defRPr>
                <a:solidFill>
                  <a:schemeClr val="tx1">
                    <a:lumMod val="50000"/>
                    <a:lumOff val="50000"/>
                  </a:schemeClr>
                </a:solidFill>
              </a:defRPr>
            </a:lvl1pPr>
          </a:lstStyle>
          <a:p>
            <a:r>
              <a:rPr lang="en-US"/>
              <a:t>Click icon to add picture</a:t>
            </a:r>
            <a:endParaRPr lang="en-GB"/>
          </a:p>
        </p:txBody>
      </p:sp>
      <p:sp>
        <p:nvSpPr>
          <p:cNvPr id="7" name="Chart Placeholder 6">
            <a:extLst>
              <a:ext uri="{FF2B5EF4-FFF2-40B4-BE49-F238E27FC236}">
                <a16:creationId xmlns:a16="http://schemas.microsoft.com/office/drawing/2014/main" id="{53C0D272-A565-CE42-8719-AF311BB4B8A6}"/>
              </a:ext>
            </a:extLst>
          </p:cNvPr>
          <p:cNvSpPr>
            <a:spLocks noGrp="1"/>
          </p:cNvSpPr>
          <p:nvPr>
            <p:ph type="chart" sz="quarter" idx="14"/>
          </p:nvPr>
        </p:nvSpPr>
        <p:spPr>
          <a:xfrm>
            <a:off x="626400" y="2215444"/>
            <a:ext cx="4610170" cy="2740378"/>
          </a:xfrm>
          <a:solidFill>
            <a:schemeClr val="bg1"/>
          </a:solidFill>
        </p:spPr>
        <p:txBody>
          <a:bodyPr/>
          <a:lstStyle/>
          <a:p>
            <a:r>
              <a:rPr lang="en-US"/>
              <a:t>Click icon to add chart</a:t>
            </a:r>
            <a:endParaRPr lang="en-GB"/>
          </a:p>
        </p:txBody>
      </p:sp>
      <p:sp>
        <p:nvSpPr>
          <p:cNvPr id="13" name="Text Placeholder 5">
            <a:extLst>
              <a:ext uri="{FF2B5EF4-FFF2-40B4-BE49-F238E27FC236}">
                <a16:creationId xmlns:a16="http://schemas.microsoft.com/office/drawing/2014/main" id="{DCD53048-7F99-D844-870D-A8A44C799FD8}"/>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0A59A0B6-07A6-3643-A7BA-E40838F16F03}"/>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774067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ull imag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D417E70-C239-7342-8BC8-D280AFA8EF4D}"/>
              </a:ext>
            </a:extLst>
          </p:cNvPr>
          <p:cNvSpPr>
            <a:spLocks noGrp="1"/>
          </p:cNvSpPr>
          <p:nvPr>
            <p:ph type="pic" sz="quarter" idx="16"/>
          </p:nvPr>
        </p:nvSpPr>
        <p:spPr>
          <a:xfrm>
            <a:off x="0" y="-60271"/>
            <a:ext cx="9144000" cy="5775271"/>
          </a:xfrm>
          <a:solidFill>
            <a:schemeClr val="bg1">
              <a:lumMod val="85000"/>
            </a:schemeClr>
          </a:solidFill>
        </p:spPr>
        <p:txBody>
          <a:bodyPr anchor="ctr"/>
          <a:lstStyle>
            <a:lvl1pPr algn="ctr">
              <a:defRPr>
                <a:solidFill>
                  <a:schemeClr val="bg1"/>
                </a:solidFill>
              </a:defRPr>
            </a:lvl1pPr>
          </a:lstStyle>
          <a:p>
            <a:r>
              <a:rPr lang="en-US"/>
              <a:t>Click icon to add picture</a:t>
            </a:r>
          </a:p>
        </p:txBody>
      </p:sp>
      <p:sp>
        <p:nvSpPr>
          <p:cNvPr id="5" name="Text Placeholder 4">
            <a:extLst>
              <a:ext uri="{FF2B5EF4-FFF2-40B4-BE49-F238E27FC236}">
                <a16:creationId xmlns:a16="http://schemas.microsoft.com/office/drawing/2014/main" id="{A2B3BF7E-B8D5-8A4E-9A5D-B854E0B15C41}"/>
              </a:ext>
            </a:extLst>
          </p:cNvPr>
          <p:cNvSpPr>
            <a:spLocks noGrp="1"/>
          </p:cNvSpPr>
          <p:nvPr>
            <p:ph type="body" sz="quarter" idx="17"/>
          </p:nvPr>
        </p:nvSpPr>
        <p:spPr>
          <a:xfrm>
            <a:off x="628650" y="384529"/>
            <a:ext cx="2724150" cy="2002014"/>
          </a:xfrm>
          <a:solidFill>
            <a:schemeClr val="accent1"/>
          </a:solidFill>
        </p:spPr>
        <p:txBody>
          <a:bodyPr lIns="144000" tIns="144000" rIns="144000"/>
          <a:lstStyle>
            <a:lvl1pPr>
              <a:defRPr sz="1800">
                <a:solidFill>
                  <a:schemeClr val="bg1"/>
                </a:solidFill>
              </a:defRPr>
            </a:lvl1pPr>
          </a:lstStyle>
          <a:p>
            <a:pPr lvl="0"/>
            <a:r>
              <a:rPr lang="en-US"/>
              <a:t>Edit Master text styles</a:t>
            </a:r>
          </a:p>
        </p:txBody>
      </p:sp>
      <p:sp>
        <p:nvSpPr>
          <p:cNvPr id="6" name="Text Placeholder 5">
            <a:extLst>
              <a:ext uri="{FF2B5EF4-FFF2-40B4-BE49-F238E27FC236}">
                <a16:creationId xmlns:a16="http://schemas.microsoft.com/office/drawing/2014/main" id="{29C38FA3-7981-B644-90B6-539C15C5ECA5}"/>
              </a:ext>
            </a:extLst>
          </p:cNvPr>
          <p:cNvSpPr>
            <a:spLocks noGrp="1"/>
          </p:cNvSpPr>
          <p:nvPr>
            <p:ph type="body" sz="quarter" idx="18" hasCustomPrompt="1"/>
          </p:nvPr>
        </p:nvSpPr>
        <p:spPr>
          <a:xfrm>
            <a:off x="606425" y="5418784"/>
            <a:ext cx="3965575" cy="139996"/>
          </a:xfrm>
        </p:spPr>
        <p:txBody>
          <a:bodyPr anchor="ctr"/>
          <a:lstStyle>
            <a:lvl1pPr>
              <a:defRPr sz="800" b="0" i="1" spc="0" baseline="0">
                <a:solidFill>
                  <a:schemeClr val="bg1"/>
                </a:solidFill>
              </a:defRPr>
            </a:lvl1pPr>
          </a:lstStyle>
          <a:p>
            <a:pPr lvl="0"/>
            <a:r>
              <a:rPr lang="en-US"/>
              <a:t>Source:</a:t>
            </a:r>
            <a:endParaRPr lang="en-GB"/>
          </a:p>
        </p:txBody>
      </p:sp>
      <p:sp>
        <p:nvSpPr>
          <p:cNvPr id="7" name="Slide Number Placeholder 5">
            <a:extLst>
              <a:ext uri="{FF2B5EF4-FFF2-40B4-BE49-F238E27FC236}">
                <a16:creationId xmlns:a16="http://schemas.microsoft.com/office/drawing/2014/main" id="{A4E1B8C4-8F5D-C947-A007-4261C59A0CAD}"/>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bg1"/>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6318613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Full bleed image Dark blue title">
    <p:bg>
      <p:bgPr>
        <a:solidFill>
          <a:schemeClr val="bg1">
            <a:lumMod val="85000"/>
          </a:schemeClr>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E60E21B-3D33-4C43-B2AA-6329AF2323B8}"/>
              </a:ext>
            </a:extLst>
          </p:cNvPr>
          <p:cNvSpPr>
            <a:spLocks noGrp="1"/>
          </p:cNvSpPr>
          <p:nvPr>
            <p:ph type="pic" sz="quarter" idx="14"/>
          </p:nvPr>
        </p:nvSpPr>
        <p:spPr>
          <a:xfrm>
            <a:off x="0" y="0"/>
            <a:ext cx="9144000" cy="5715000"/>
          </a:xfrm>
          <a:solidFill>
            <a:schemeClr val="bg1">
              <a:lumMod val="85000"/>
            </a:schemeClr>
          </a:solidFill>
        </p:spPr>
        <p:txBody>
          <a:bodyPr anchor="b"/>
          <a:lstStyle>
            <a:lvl1pPr algn="ctr">
              <a:defRPr/>
            </a:lvl1pPr>
          </a:lstStyle>
          <a:p>
            <a:r>
              <a:rPr lang="en-US"/>
              <a:t>Click icon to add picture</a:t>
            </a:r>
          </a:p>
        </p:txBody>
      </p:sp>
      <p:sp>
        <p:nvSpPr>
          <p:cNvPr id="2" name="Title 1">
            <a:extLst>
              <a:ext uri="{FF2B5EF4-FFF2-40B4-BE49-F238E27FC236}">
                <a16:creationId xmlns:a16="http://schemas.microsoft.com/office/drawing/2014/main" id="{16E07661-63DF-7A4C-BCF6-608C6EC3B6B8}"/>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Text Placeholder 7">
            <a:extLst>
              <a:ext uri="{FF2B5EF4-FFF2-40B4-BE49-F238E27FC236}">
                <a16:creationId xmlns:a16="http://schemas.microsoft.com/office/drawing/2014/main" id="{A7C325B6-1CD4-CB40-95F0-CEFE30346871}"/>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10" name="Content Placeholder 2">
            <a:extLst>
              <a:ext uri="{FF2B5EF4-FFF2-40B4-BE49-F238E27FC236}">
                <a16:creationId xmlns:a16="http://schemas.microsoft.com/office/drawing/2014/main" id="{8846D2F3-B92E-4E45-AEAD-4284551A49DB}"/>
              </a:ext>
            </a:extLst>
          </p:cNvPr>
          <p:cNvSpPr>
            <a:spLocks noGrp="1"/>
          </p:cNvSpPr>
          <p:nvPr>
            <p:ph idx="1"/>
          </p:nvPr>
        </p:nvSpPr>
        <p:spPr>
          <a:xfrm>
            <a:off x="1740143" y="1417100"/>
            <a:ext cx="2520000" cy="2468300"/>
          </a:xfrm>
        </p:spPr>
        <p:txBody>
          <a:bodyPr/>
          <a:lstStyle>
            <a:lvl1pPr>
              <a:lnSpc>
                <a:spcPct val="100000"/>
              </a:lnSpc>
              <a:spcAft>
                <a:spcPts val="0"/>
              </a:spcAft>
              <a:defRPr sz="1400" b="0">
                <a:solidFill>
                  <a:schemeClr val="tx2"/>
                </a:solidFill>
              </a:defRPr>
            </a:lvl1pPr>
            <a:lvl2pPr>
              <a:spcAft>
                <a:spcPts val="0"/>
              </a:spcAft>
              <a:defRPr>
                <a:solidFill>
                  <a:schemeClr val="tx2"/>
                </a:solidFill>
              </a:defRPr>
            </a:lvl2pPr>
            <a:lvl3pPr>
              <a:defRPr>
                <a:solidFill>
                  <a:schemeClr val="accent1"/>
                </a:solidFill>
              </a:defRPr>
            </a:lvl3pPr>
          </a:lstStyle>
          <a:p>
            <a:pPr lvl="0"/>
            <a:r>
              <a:rPr lang="en-US"/>
              <a:t>Edit Master text styles</a:t>
            </a:r>
          </a:p>
          <a:p>
            <a:pPr lvl="1"/>
            <a:r>
              <a:rPr lang="en-US"/>
              <a:t>Second level</a:t>
            </a:r>
          </a:p>
        </p:txBody>
      </p:sp>
      <p:sp>
        <p:nvSpPr>
          <p:cNvPr id="8" name="Text Placeholder 5">
            <a:extLst>
              <a:ext uri="{FF2B5EF4-FFF2-40B4-BE49-F238E27FC236}">
                <a16:creationId xmlns:a16="http://schemas.microsoft.com/office/drawing/2014/main" id="{C098B388-BF2C-9742-9CBE-5461E87F631F}"/>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bg1"/>
                </a:solidFill>
              </a:defRPr>
            </a:lvl1pPr>
          </a:lstStyle>
          <a:p>
            <a:pPr lvl="0"/>
            <a:r>
              <a:rPr lang="en-US"/>
              <a:t>Source:</a:t>
            </a:r>
            <a:endParaRPr lang="en-GB"/>
          </a:p>
        </p:txBody>
      </p:sp>
      <p:sp>
        <p:nvSpPr>
          <p:cNvPr id="11" name="Slide Number Placeholder 5">
            <a:extLst>
              <a:ext uri="{FF2B5EF4-FFF2-40B4-BE49-F238E27FC236}">
                <a16:creationId xmlns:a16="http://schemas.microsoft.com/office/drawing/2014/main" id="{5CD61D5D-46CF-754E-82E8-3379E093413F}"/>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bg1"/>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25967696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image for diagram White tit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D417E70-C239-7342-8BC8-D280AFA8EF4D}"/>
              </a:ext>
            </a:extLst>
          </p:cNvPr>
          <p:cNvSpPr>
            <a:spLocks noGrp="1"/>
          </p:cNvSpPr>
          <p:nvPr>
            <p:ph type="pic" sz="quarter" idx="16"/>
          </p:nvPr>
        </p:nvSpPr>
        <p:spPr>
          <a:xfrm>
            <a:off x="0" y="-60271"/>
            <a:ext cx="9144000" cy="5775271"/>
          </a:xfrm>
          <a:solidFill>
            <a:schemeClr val="bg1">
              <a:lumMod val="85000"/>
            </a:schemeClr>
          </a:solidFill>
        </p:spPr>
        <p:txBody>
          <a:bodyPr anchor="ctr"/>
          <a:lstStyle>
            <a:lvl1pPr algn="ctr">
              <a:defRPr>
                <a:solidFill>
                  <a:schemeClr val="bg1"/>
                </a:solidFill>
              </a:defRPr>
            </a:lvl1pPr>
          </a:lstStyle>
          <a:p>
            <a:r>
              <a:rPr lang="en-US"/>
              <a:t>Click icon to add picture</a:t>
            </a:r>
          </a:p>
        </p:txBody>
      </p:sp>
      <p:sp>
        <p:nvSpPr>
          <p:cNvPr id="7" name="Text Placeholder 7">
            <a:extLst>
              <a:ext uri="{FF2B5EF4-FFF2-40B4-BE49-F238E27FC236}">
                <a16:creationId xmlns:a16="http://schemas.microsoft.com/office/drawing/2014/main" id="{2D5743BC-24EF-D34C-964A-307502DEBBF4}"/>
              </a:ext>
            </a:extLst>
          </p:cNvPr>
          <p:cNvSpPr>
            <a:spLocks noGrp="1"/>
          </p:cNvSpPr>
          <p:nvPr>
            <p:ph type="body" sz="quarter" idx="13"/>
          </p:nvPr>
        </p:nvSpPr>
        <p:spPr>
          <a:xfrm>
            <a:off x="626400" y="198386"/>
            <a:ext cx="4630940" cy="162000"/>
          </a:xfrm>
        </p:spPr>
        <p:txBody>
          <a:bodyPr/>
          <a:lstStyle>
            <a:lvl1pPr>
              <a:defRPr sz="1000">
                <a:solidFill>
                  <a:schemeClr val="bg1"/>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8" name="Title 1">
            <a:extLst>
              <a:ext uri="{FF2B5EF4-FFF2-40B4-BE49-F238E27FC236}">
                <a16:creationId xmlns:a16="http://schemas.microsoft.com/office/drawing/2014/main" id="{5EA86084-B22F-B049-AB78-5328C527DF0F}"/>
              </a:ext>
            </a:extLst>
          </p:cNvPr>
          <p:cNvSpPr>
            <a:spLocks noGrp="1"/>
          </p:cNvSpPr>
          <p:nvPr>
            <p:ph type="title"/>
          </p:nvPr>
        </p:nvSpPr>
        <p:spPr>
          <a:xfrm>
            <a:off x="626400" y="399481"/>
            <a:ext cx="4630940" cy="285676"/>
          </a:xfrm>
        </p:spPr>
        <p:txBody>
          <a:bodyPr/>
          <a:lstStyle>
            <a:lvl1pPr>
              <a:defRPr>
                <a:solidFill>
                  <a:schemeClr val="bg1"/>
                </a:solidFill>
              </a:defRPr>
            </a:lvl1pPr>
          </a:lstStyle>
          <a:p>
            <a:r>
              <a:rPr lang="en-US"/>
              <a:t>Click to edit Master title style</a:t>
            </a:r>
            <a:endParaRPr lang="en-GB"/>
          </a:p>
        </p:txBody>
      </p:sp>
      <p:sp>
        <p:nvSpPr>
          <p:cNvPr id="9" name="Text Placeholder 5">
            <a:extLst>
              <a:ext uri="{FF2B5EF4-FFF2-40B4-BE49-F238E27FC236}">
                <a16:creationId xmlns:a16="http://schemas.microsoft.com/office/drawing/2014/main" id="{D79ED7AC-4553-764B-A4D9-233E1C0E7579}"/>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bg1"/>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C46060D2-AD06-7C48-BF4F-250A53B1B8D8}"/>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bg1"/>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65743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image with text lef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0D417E70-C239-7342-8BC8-D280AFA8EF4D}"/>
              </a:ext>
            </a:extLst>
          </p:cNvPr>
          <p:cNvSpPr>
            <a:spLocks noGrp="1"/>
          </p:cNvSpPr>
          <p:nvPr>
            <p:ph type="pic" sz="quarter" idx="16"/>
          </p:nvPr>
        </p:nvSpPr>
        <p:spPr>
          <a:xfrm>
            <a:off x="0" y="-60271"/>
            <a:ext cx="9144000" cy="5775271"/>
          </a:xfrm>
          <a:solidFill>
            <a:schemeClr val="bg1">
              <a:lumMod val="85000"/>
            </a:schemeClr>
          </a:solidFill>
        </p:spPr>
        <p:txBody>
          <a:bodyPr anchor="ctr"/>
          <a:lstStyle>
            <a:lvl1pPr algn="ctr">
              <a:defRPr>
                <a:solidFill>
                  <a:schemeClr val="bg1"/>
                </a:solidFill>
              </a:defRPr>
            </a:lvl1pPr>
          </a:lstStyle>
          <a:p>
            <a:r>
              <a:rPr lang="en-US"/>
              <a:t>Click icon to add picture</a:t>
            </a:r>
          </a:p>
        </p:txBody>
      </p:sp>
      <p:sp>
        <p:nvSpPr>
          <p:cNvPr id="15" name="Text Placeholder 4">
            <a:extLst>
              <a:ext uri="{FF2B5EF4-FFF2-40B4-BE49-F238E27FC236}">
                <a16:creationId xmlns:a16="http://schemas.microsoft.com/office/drawing/2014/main" id="{4348F277-0BC5-C643-91C9-99F4CAE2E72F}"/>
              </a:ext>
            </a:extLst>
          </p:cNvPr>
          <p:cNvSpPr>
            <a:spLocks noGrp="1"/>
          </p:cNvSpPr>
          <p:nvPr>
            <p:ph type="body" sz="quarter" idx="19"/>
          </p:nvPr>
        </p:nvSpPr>
        <p:spPr>
          <a:xfrm>
            <a:off x="1876647" y="1956922"/>
            <a:ext cx="1512393" cy="2223922"/>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7" name="Text Placeholder 7">
            <a:extLst>
              <a:ext uri="{FF2B5EF4-FFF2-40B4-BE49-F238E27FC236}">
                <a16:creationId xmlns:a16="http://schemas.microsoft.com/office/drawing/2014/main" id="{2D5743BC-24EF-D34C-964A-307502DEBBF4}"/>
              </a:ext>
            </a:extLst>
          </p:cNvPr>
          <p:cNvSpPr>
            <a:spLocks noGrp="1"/>
          </p:cNvSpPr>
          <p:nvPr>
            <p:ph type="body" sz="quarter" idx="13"/>
          </p:nvPr>
        </p:nvSpPr>
        <p:spPr>
          <a:xfrm>
            <a:off x="626400" y="198386"/>
            <a:ext cx="4630940" cy="162000"/>
          </a:xfrm>
        </p:spPr>
        <p:txBody>
          <a:bodyPr/>
          <a:lstStyle>
            <a:lvl1pPr>
              <a:defRPr sz="1000">
                <a:solidFill>
                  <a:schemeClr val="bg1"/>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8" name="Title 1">
            <a:extLst>
              <a:ext uri="{FF2B5EF4-FFF2-40B4-BE49-F238E27FC236}">
                <a16:creationId xmlns:a16="http://schemas.microsoft.com/office/drawing/2014/main" id="{5EA86084-B22F-B049-AB78-5328C527DF0F}"/>
              </a:ext>
            </a:extLst>
          </p:cNvPr>
          <p:cNvSpPr>
            <a:spLocks noGrp="1"/>
          </p:cNvSpPr>
          <p:nvPr>
            <p:ph type="title"/>
          </p:nvPr>
        </p:nvSpPr>
        <p:spPr>
          <a:xfrm>
            <a:off x="626400" y="399481"/>
            <a:ext cx="4630940" cy="285676"/>
          </a:xfrm>
        </p:spPr>
        <p:txBody>
          <a:bodyPr/>
          <a:lstStyle>
            <a:lvl1pPr>
              <a:defRPr>
                <a:solidFill>
                  <a:schemeClr val="bg1"/>
                </a:solidFill>
              </a:defRPr>
            </a:lvl1pPr>
          </a:lstStyle>
          <a:p>
            <a:r>
              <a:rPr lang="en-US"/>
              <a:t>Click to edit Master title style</a:t>
            </a:r>
            <a:endParaRPr lang="en-GB"/>
          </a:p>
        </p:txBody>
      </p:sp>
      <p:sp>
        <p:nvSpPr>
          <p:cNvPr id="12" name="Content Placeholder 2">
            <a:extLst>
              <a:ext uri="{FF2B5EF4-FFF2-40B4-BE49-F238E27FC236}">
                <a16:creationId xmlns:a16="http://schemas.microsoft.com/office/drawing/2014/main" id="{F3C842C5-CF3F-9043-B4DB-C2BAA4FFA7F8}"/>
              </a:ext>
            </a:extLst>
          </p:cNvPr>
          <p:cNvSpPr>
            <a:spLocks noGrp="1"/>
          </p:cNvSpPr>
          <p:nvPr>
            <p:ph idx="1"/>
          </p:nvPr>
        </p:nvSpPr>
        <p:spPr>
          <a:xfrm>
            <a:off x="628650" y="848533"/>
            <a:ext cx="2856828" cy="381956"/>
          </a:xfrm>
        </p:spPr>
        <p:txBody>
          <a:bodyPr/>
          <a:lstStyle>
            <a:lvl1pPr>
              <a:defRPr>
                <a:solidFill>
                  <a:schemeClr val="bg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a:extLst>
              <a:ext uri="{FF2B5EF4-FFF2-40B4-BE49-F238E27FC236}">
                <a16:creationId xmlns:a16="http://schemas.microsoft.com/office/drawing/2014/main" id="{8589D1F0-44A8-4447-90F8-F728DB3E908A}"/>
              </a:ext>
            </a:extLst>
          </p:cNvPr>
          <p:cNvSpPr>
            <a:spLocks noGrp="1"/>
          </p:cNvSpPr>
          <p:nvPr>
            <p:ph idx="17"/>
          </p:nvPr>
        </p:nvSpPr>
        <p:spPr>
          <a:xfrm>
            <a:off x="628650" y="1266222"/>
            <a:ext cx="2663190" cy="2797778"/>
          </a:xfrm>
          <a:solidFill>
            <a:schemeClr val="bg1"/>
          </a:solidFill>
        </p:spPr>
        <p:txBody>
          <a:bodyPr lIns="108000" tIns="72000" rIns="108000" bIns="72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5">
            <a:extLst>
              <a:ext uri="{FF2B5EF4-FFF2-40B4-BE49-F238E27FC236}">
                <a16:creationId xmlns:a16="http://schemas.microsoft.com/office/drawing/2014/main" id="{9A8BC450-B4E5-2A43-B813-D10DED255F17}"/>
              </a:ext>
            </a:extLst>
          </p:cNvPr>
          <p:cNvSpPr>
            <a:spLocks noGrp="1"/>
          </p:cNvSpPr>
          <p:nvPr>
            <p:ph type="body" sz="quarter" idx="20" hasCustomPrompt="1"/>
          </p:nvPr>
        </p:nvSpPr>
        <p:spPr>
          <a:xfrm>
            <a:off x="606425" y="5418784"/>
            <a:ext cx="3965575" cy="139996"/>
          </a:xfrm>
        </p:spPr>
        <p:txBody>
          <a:bodyPr anchor="ctr"/>
          <a:lstStyle>
            <a:lvl1pPr>
              <a:defRPr sz="800" b="0" i="1" spc="0" baseline="0">
                <a:solidFill>
                  <a:schemeClr val="bg1"/>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B9DD4A93-7A20-C74E-B170-7D17B89E0F10}"/>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bg1"/>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1201763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EEDB7-F5AB-4646-9D56-FB9CE8D3F67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a:xfrm>
            <a:off x="626400" y="1076812"/>
            <a:ext cx="7886700" cy="800000"/>
          </a:xfrm>
        </p:spPr>
        <p:txBody>
          <a:bodyPr/>
          <a:lstStyle>
            <a:lvl1pPr>
              <a:defRPr sz="4400">
                <a:solidFill>
                  <a:schemeClr val="bg1"/>
                </a:solidFill>
              </a:defRPr>
            </a:lvl1pPr>
          </a:lstStyle>
          <a:p>
            <a:r>
              <a:rPr lang="en-US"/>
              <a:t>Thank you</a:t>
            </a:r>
            <a:endParaRPr lang="en-GB"/>
          </a:p>
        </p:txBody>
      </p:sp>
      <p:sp>
        <p:nvSpPr>
          <p:cNvPr id="4" name="Freeform 3">
            <a:extLst>
              <a:ext uri="{FF2B5EF4-FFF2-40B4-BE49-F238E27FC236}">
                <a16:creationId xmlns:a16="http://schemas.microsoft.com/office/drawing/2014/main" id="{51A8BC64-ED01-EB4B-9F61-6286DF783AF5}"/>
              </a:ext>
            </a:extLst>
          </p:cNvPr>
          <p:cNvSpPr/>
          <p:nvPr/>
        </p:nvSpPr>
        <p:spPr>
          <a:xfrm>
            <a:off x="7602279" y="4894142"/>
            <a:ext cx="887819" cy="417051"/>
          </a:xfrm>
          <a:custGeom>
            <a:avLst/>
            <a:gdLst/>
            <a:ahLst/>
            <a:cxnLst>
              <a:cxn ang="3cd4">
                <a:pos x="hc" y="t"/>
              </a:cxn>
              <a:cxn ang="cd2">
                <a:pos x="l" y="vc"/>
              </a:cxn>
              <a:cxn ang="cd4">
                <a:pos x="hc" y="b"/>
              </a:cxn>
              <a:cxn ang="0">
                <a:pos x="r" y="vc"/>
              </a:cxn>
            </a:cxnLst>
            <a:rect l="l" t="t" r="r" b="b"/>
            <a:pathLst>
              <a:path w="17812" h="7531">
                <a:moveTo>
                  <a:pt x="11124" y="4218"/>
                </a:moveTo>
                <a:cubicBezTo>
                  <a:pt x="12062" y="4218"/>
                  <a:pt x="12062" y="4218"/>
                  <a:pt x="12062" y="4218"/>
                </a:cubicBezTo>
                <a:cubicBezTo>
                  <a:pt x="12374" y="3469"/>
                  <a:pt x="12374" y="3469"/>
                  <a:pt x="12374" y="3469"/>
                </a:cubicBezTo>
                <a:cubicBezTo>
                  <a:pt x="13749" y="3469"/>
                  <a:pt x="13749" y="3469"/>
                  <a:pt x="13749" y="3469"/>
                </a:cubicBezTo>
                <a:cubicBezTo>
                  <a:pt x="14062" y="4218"/>
                  <a:pt x="14062" y="4218"/>
                  <a:pt x="14062" y="4218"/>
                </a:cubicBezTo>
                <a:cubicBezTo>
                  <a:pt x="15031" y="4218"/>
                  <a:pt x="15031" y="4218"/>
                  <a:pt x="15031" y="4218"/>
                </a:cubicBezTo>
                <a:cubicBezTo>
                  <a:pt x="13062" y="0"/>
                  <a:pt x="13062" y="0"/>
                  <a:pt x="13062" y="0"/>
                </a:cubicBezTo>
                <a:close/>
                <a:moveTo>
                  <a:pt x="12656" y="2750"/>
                </a:moveTo>
                <a:cubicBezTo>
                  <a:pt x="13062" y="1782"/>
                  <a:pt x="13062" y="1782"/>
                  <a:pt x="13062" y="1782"/>
                </a:cubicBezTo>
                <a:cubicBezTo>
                  <a:pt x="13468" y="2750"/>
                  <a:pt x="13468" y="2750"/>
                  <a:pt x="13468" y="2750"/>
                </a:cubicBezTo>
                <a:close/>
                <a:moveTo>
                  <a:pt x="3657" y="4218"/>
                </a:moveTo>
                <a:cubicBezTo>
                  <a:pt x="4594" y="4218"/>
                  <a:pt x="4594" y="4218"/>
                  <a:pt x="4594" y="4218"/>
                </a:cubicBezTo>
                <a:cubicBezTo>
                  <a:pt x="4907" y="3469"/>
                  <a:pt x="4907" y="3469"/>
                  <a:pt x="4907" y="3469"/>
                </a:cubicBezTo>
                <a:cubicBezTo>
                  <a:pt x="6282" y="3469"/>
                  <a:pt x="6282" y="3469"/>
                  <a:pt x="6282" y="3469"/>
                </a:cubicBezTo>
                <a:cubicBezTo>
                  <a:pt x="6594" y="4218"/>
                  <a:pt x="6594" y="4218"/>
                  <a:pt x="6594" y="4218"/>
                </a:cubicBezTo>
                <a:cubicBezTo>
                  <a:pt x="7563" y="4218"/>
                  <a:pt x="7563" y="4218"/>
                  <a:pt x="7563" y="4218"/>
                </a:cubicBezTo>
                <a:cubicBezTo>
                  <a:pt x="5594" y="0"/>
                  <a:pt x="5594" y="0"/>
                  <a:pt x="5594" y="0"/>
                </a:cubicBezTo>
                <a:close/>
                <a:moveTo>
                  <a:pt x="5188" y="2750"/>
                </a:moveTo>
                <a:cubicBezTo>
                  <a:pt x="5594" y="1782"/>
                  <a:pt x="5594" y="1782"/>
                  <a:pt x="5594" y="1782"/>
                </a:cubicBezTo>
                <a:cubicBezTo>
                  <a:pt x="6000" y="2750"/>
                  <a:pt x="6000" y="2750"/>
                  <a:pt x="6000" y="2750"/>
                </a:cubicBezTo>
                <a:close/>
                <a:moveTo>
                  <a:pt x="14499" y="157"/>
                </a:moveTo>
                <a:cubicBezTo>
                  <a:pt x="14499" y="1000"/>
                  <a:pt x="14499" y="1000"/>
                  <a:pt x="14499" y="1000"/>
                </a:cubicBezTo>
                <a:cubicBezTo>
                  <a:pt x="15687" y="1000"/>
                  <a:pt x="15687" y="1000"/>
                  <a:pt x="15687" y="1000"/>
                </a:cubicBezTo>
                <a:cubicBezTo>
                  <a:pt x="15687" y="4218"/>
                  <a:pt x="15687" y="4218"/>
                  <a:pt x="15687" y="4218"/>
                </a:cubicBezTo>
                <a:cubicBezTo>
                  <a:pt x="16624" y="4218"/>
                  <a:pt x="16624" y="4218"/>
                  <a:pt x="16624" y="4218"/>
                </a:cubicBezTo>
                <a:cubicBezTo>
                  <a:pt x="16624" y="1000"/>
                  <a:pt x="16624" y="1000"/>
                  <a:pt x="16624" y="1000"/>
                </a:cubicBezTo>
                <a:cubicBezTo>
                  <a:pt x="17812" y="1000"/>
                  <a:pt x="17812" y="1000"/>
                  <a:pt x="17812" y="1000"/>
                </a:cubicBezTo>
                <a:cubicBezTo>
                  <a:pt x="17812" y="157"/>
                  <a:pt x="17812" y="157"/>
                  <a:pt x="17812" y="157"/>
                </a:cubicBezTo>
                <a:close/>
                <a:moveTo>
                  <a:pt x="2219" y="969"/>
                </a:moveTo>
                <a:cubicBezTo>
                  <a:pt x="2532" y="969"/>
                  <a:pt x="2844" y="1063"/>
                  <a:pt x="3125" y="1219"/>
                </a:cubicBezTo>
                <a:cubicBezTo>
                  <a:pt x="3500" y="469"/>
                  <a:pt x="3500" y="469"/>
                  <a:pt x="3500" y="469"/>
                </a:cubicBezTo>
                <a:cubicBezTo>
                  <a:pt x="3375" y="375"/>
                  <a:pt x="2875" y="94"/>
                  <a:pt x="2188" y="94"/>
                </a:cubicBezTo>
                <a:cubicBezTo>
                  <a:pt x="875" y="94"/>
                  <a:pt x="0" y="969"/>
                  <a:pt x="0" y="2188"/>
                </a:cubicBezTo>
                <a:cubicBezTo>
                  <a:pt x="0" y="3375"/>
                  <a:pt x="875" y="4249"/>
                  <a:pt x="2188" y="4249"/>
                </a:cubicBezTo>
                <a:cubicBezTo>
                  <a:pt x="2657" y="4249"/>
                  <a:pt x="3125" y="4124"/>
                  <a:pt x="3500" y="3874"/>
                </a:cubicBezTo>
                <a:cubicBezTo>
                  <a:pt x="3125" y="3125"/>
                  <a:pt x="3125" y="3125"/>
                  <a:pt x="3125" y="3125"/>
                </a:cubicBezTo>
                <a:cubicBezTo>
                  <a:pt x="2844" y="3313"/>
                  <a:pt x="2500" y="3375"/>
                  <a:pt x="2219" y="3375"/>
                </a:cubicBezTo>
                <a:cubicBezTo>
                  <a:pt x="1438" y="3375"/>
                  <a:pt x="1000" y="2938"/>
                  <a:pt x="1000" y="2188"/>
                </a:cubicBezTo>
                <a:cubicBezTo>
                  <a:pt x="1000" y="1438"/>
                  <a:pt x="1438" y="969"/>
                  <a:pt x="2219" y="969"/>
                </a:cubicBezTo>
                <a:close/>
                <a:moveTo>
                  <a:pt x="10812" y="1469"/>
                </a:moveTo>
                <a:cubicBezTo>
                  <a:pt x="10812" y="750"/>
                  <a:pt x="10343" y="157"/>
                  <a:pt x="9062" y="157"/>
                </a:cubicBezTo>
                <a:cubicBezTo>
                  <a:pt x="8594" y="157"/>
                  <a:pt x="7875" y="157"/>
                  <a:pt x="7875" y="157"/>
                </a:cubicBezTo>
                <a:cubicBezTo>
                  <a:pt x="7875" y="4218"/>
                  <a:pt x="7875" y="4218"/>
                  <a:pt x="7875" y="4218"/>
                </a:cubicBezTo>
                <a:cubicBezTo>
                  <a:pt x="8813" y="4218"/>
                  <a:pt x="8813" y="4218"/>
                  <a:pt x="8813" y="4218"/>
                </a:cubicBezTo>
                <a:cubicBezTo>
                  <a:pt x="8813" y="2907"/>
                  <a:pt x="8813" y="2907"/>
                  <a:pt x="8813" y="2907"/>
                </a:cubicBezTo>
                <a:cubicBezTo>
                  <a:pt x="9343" y="2907"/>
                  <a:pt x="9343" y="2907"/>
                  <a:pt x="9343" y="2907"/>
                </a:cubicBezTo>
                <a:cubicBezTo>
                  <a:pt x="9937" y="4218"/>
                  <a:pt x="9937" y="4218"/>
                  <a:pt x="9937" y="4218"/>
                </a:cubicBezTo>
                <a:cubicBezTo>
                  <a:pt x="10968" y="4218"/>
                  <a:pt x="10968" y="4218"/>
                  <a:pt x="10968" y="4218"/>
                </a:cubicBezTo>
                <a:cubicBezTo>
                  <a:pt x="10124" y="2657"/>
                  <a:pt x="10124" y="2657"/>
                  <a:pt x="10124" y="2657"/>
                </a:cubicBezTo>
                <a:cubicBezTo>
                  <a:pt x="10562" y="2375"/>
                  <a:pt x="10812" y="2032"/>
                  <a:pt x="10812" y="1469"/>
                </a:cubicBezTo>
                <a:close/>
                <a:moveTo>
                  <a:pt x="9124" y="2125"/>
                </a:moveTo>
                <a:cubicBezTo>
                  <a:pt x="8999" y="2125"/>
                  <a:pt x="8813" y="2125"/>
                  <a:pt x="8813" y="2125"/>
                </a:cubicBezTo>
                <a:cubicBezTo>
                  <a:pt x="8813" y="969"/>
                  <a:pt x="8813" y="969"/>
                  <a:pt x="8813" y="969"/>
                </a:cubicBezTo>
                <a:cubicBezTo>
                  <a:pt x="8813" y="969"/>
                  <a:pt x="9031" y="969"/>
                  <a:pt x="9187" y="969"/>
                </a:cubicBezTo>
                <a:cubicBezTo>
                  <a:pt x="9593" y="969"/>
                  <a:pt x="9843" y="1188"/>
                  <a:pt x="9843" y="1500"/>
                </a:cubicBezTo>
                <a:cubicBezTo>
                  <a:pt x="9843" y="1938"/>
                  <a:pt x="9562" y="2125"/>
                  <a:pt x="9124" y="2125"/>
                </a:cubicBezTo>
                <a:close/>
                <a:moveTo>
                  <a:pt x="875" y="7031"/>
                </a:moveTo>
                <a:cubicBezTo>
                  <a:pt x="532" y="6499"/>
                  <a:pt x="532" y="6499"/>
                  <a:pt x="532" y="6499"/>
                </a:cubicBezTo>
                <a:cubicBezTo>
                  <a:pt x="313" y="6499"/>
                  <a:pt x="313" y="6499"/>
                  <a:pt x="313" y="6499"/>
                </a:cubicBezTo>
                <a:cubicBezTo>
                  <a:pt x="313" y="7031"/>
                  <a:pt x="313" y="7031"/>
                  <a:pt x="313" y="7031"/>
                </a:cubicBezTo>
                <a:cubicBezTo>
                  <a:pt x="0" y="7031"/>
                  <a:pt x="0" y="7031"/>
                  <a:pt x="0" y="7031"/>
                </a:cubicBezTo>
                <a:cubicBezTo>
                  <a:pt x="0" y="5437"/>
                  <a:pt x="0" y="5437"/>
                  <a:pt x="0" y="5437"/>
                </a:cubicBezTo>
                <a:cubicBezTo>
                  <a:pt x="625" y="5437"/>
                  <a:pt x="625" y="5437"/>
                  <a:pt x="625" y="5437"/>
                </a:cubicBezTo>
                <a:cubicBezTo>
                  <a:pt x="782" y="5437"/>
                  <a:pt x="907" y="5499"/>
                  <a:pt x="1000" y="5593"/>
                </a:cubicBezTo>
                <a:cubicBezTo>
                  <a:pt x="1094" y="5687"/>
                  <a:pt x="1157" y="5812"/>
                  <a:pt x="1157" y="5968"/>
                </a:cubicBezTo>
                <a:cubicBezTo>
                  <a:pt x="1157" y="6156"/>
                  <a:pt x="1032" y="6343"/>
                  <a:pt x="844" y="6437"/>
                </a:cubicBezTo>
                <a:cubicBezTo>
                  <a:pt x="1219" y="7031"/>
                  <a:pt x="1219" y="7031"/>
                  <a:pt x="1219" y="7031"/>
                </a:cubicBezTo>
                <a:close/>
                <a:moveTo>
                  <a:pt x="313" y="5749"/>
                </a:moveTo>
                <a:cubicBezTo>
                  <a:pt x="313" y="6218"/>
                  <a:pt x="313" y="6218"/>
                  <a:pt x="313" y="6218"/>
                </a:cubicBezTo>
                <a:cubicBezTo>
                  <a:pt x="625" y="6218"/>
                  <a:pt x="625" y="6218"/>
                  <a:pt x="625" y="6218"/>
                </a:cubicBezTo>
                <a:cubicBezTo>
                  <a:pt x="750" y="6218"/>
                  <a:pt x="844" y="6093"/>
                  <a:pt x="844" y="5968"/>
                </a:cubicBezTo>
                <a:cubicBezTo>
                  <a:pt x="844" y="5843"/>
                  <a:pt x="750" y="5749"/>
                  <a:pt x="625" y="5749"/>
                </a:cubicBezTo>
                <a:close/>
                <a:moveTo>
                  <a:pt x="1532" y="6593"/>
                </a:moveTo>
                <a:cubicBezTo>
                  <a:pt x="1594" y="6718"/>
                  <a:pt x="1688" y="6812"/>
                  <a:pt x="1875" y="6812"/>
                </a:cubicBezTo>
                <a:cubicBezTo>
                  <a:pt x="1969" y="6812"/>
                  <a:pt x="2063" y="6781"/>
                  <a:pt x="2125" y="6687"/>
                </a:cubicBezTo>
                <a:cubicBezTo>
                  <a:pt x="2375" y="6812"/>
                  <a:pt x="2375" y="6812"/>
                  <a:pt x="2375" y="6812"/>
                </a:cubicBezTo>
                <a:cubicBezTo>
                  <a:pt x="2250" y="6999"/>
                  <a:pt x="2094" y="7062"/>
                  <a:pt x="1875" y="7062"/>
                </a:cubicBezTo>
                <a:cubicBezTo>
                  <a:pt x="1688" y="7062"/>
                  <a:pt x="1532" y="6999"/>
                  <a:pt x="1406" y="6906"/>
                </a:cubicBezTo>
                <a:cubicBezTo>
                  <a:pt x="1282" y="6781"/>
                  <a:pt x="1250" y="6656"/>
                  <a:pt x="1250" y="6468"/>
                </a:cubicBezTo>
                <a:cubicBezTo>
                  <a:pt x="1250" y="6312"/>
                  <a:pt x="1282" y="6156"/>
                  <a:pt x="1406" y="6031"/>
                </a:cubicBezTo>
                <a:cubicBezTo>
                  <a:pt x="1532" y="5937"/>
                  <a:pt x="1657" y="5874"/>
                  <a:pt x="1844" y="5874"/>
                </a:cubicBezTo>
                <a:cubicBezTo>
                  <a:pt x="2000" y="5874"/>
                  <a:pt x="2157" y="5937"/>
                  <a:pt x="2250" y="6031"/>
                </a:cubicBezTo>
                <a:cubicBezTo>
                  <a:pt x="2375" y="6156"/>
                  <a:pt x="2407" y="6312"/>
                  <a:pt x="2407" y="6468"/>
                </a:cubicBezTo>
                <a:cubicBezTo>
                  <a:pt x="2407" y="6499"/>
                  <a:pt x="2407" y="6562"/>
                  <a:pt x="2407" y="6593"/>
                </a:cubicBezTo>
                <a:close/>
                <a:moveTo>
                  <a:pt x="2125" y="6374"/>
                </a:moveTo>
                <a:cubicBezTo>
                  <a:pt x="2094" y="6218"/>
                  <a:pt x="1969" y="6124"/>
                  <a:pt x="1844" y="6124"/>
                </a:cubicBezTo>
                <a:cubicBezTo>
                  <a:pt x="1688" y="6124"/>
                  <a:pt x="1563" y="6218"/>
                  <a:pt x="1532" y="6374"/>
                </a:cubicBezTo>
                <a:close/>
                <a:moveTo>
                  <a:pt x="3469" y="5437"/>
                </a:moveTo>
                <a:cubicBezTo>
                  <a:pt x="3782" y="5437"/>
                  <a:pt x="3782" y="5437"/>
                  <a:pt x="3782" y="5437"/>
                </a:cubicBezTo>
                <a:cubicBezTo>
                  <a:pt x="3782" y="7031"/>
                  <a:pt x="3782" y="7031"/>
                  <a:pt x="3782" y="7031"/>
                </a:cubicBezTo>
                <a:cubicBezTo>
                  <a:pt x="3469" y="7031"/>
                  <a:pt x="3469" y="7031"/>
                  <a:pt x="3469" y="7031"/>
                </a:cubicBezTo>
                <a:cubicBezTo>
                  <a:pt x="3469" y="6906"/>
                  <a:pt x="3469" y="6906"/>
                  <a:pt x="3469" y="6906"/>
                </a:cubicBezTo>
                <a:cubicBezTo>
                  <a:pt x="3407" y="7031"/>
                  <a:pt x="3282" y="7062"/>
                  <a:pt x="3125" y="7062"/>
                </a:cubicBezTo>
                <a:cubicBezTo>
                  <a:pt x="2969" y="7062"/>
                  <a:pt x="2813" y="6999"/>
                  <a:pt x="2719" y="6906"/>
                </a:cubicBezTo>
                <a:cubicBezTo>
                  <a:pt x="2594" y="6781"/>
                  <a:pt x="2563" y="6624"/>
                  <a:pt x="2563" y="6468"/>
                </a:cubicBezTo>
                <a:cubicBezTo>
                  <a:pt x="2563" y="6312"/>
                  <a:pt x="2594" y="6156"/>
                  <a:pt x="2719" y="6031"/>
                </a:cubicBezTo>
                <a:cubicBezTo>
                  <a:pt x="2813" y="5937"/>
                  <a:pt x="2969" y="5874"/>
                  <a:pt x="3125" y="5874"/>
                </a:cubicBezTo>
                <a:cubicBezTo>
                  <a:pt x="3282" y="5874"/>
                  <a:pt x="3407" y="5906"/>
                  <a:pt x="3469" y="6031"/>
                </a:cubicBezTo>
                <a:close/>
                <a:moveTo>
                  <a:pt x="3157" y="6781"/>
                </a:moveTo>
                <a:cubicBezTo>
                  <a:pt x="3250" y="6781"/>
                  <a:pt x="3344" y="6749"/>
                  <a:pt x="3375" y="6687"/>
                </a:cubicBezTo>
                <a:cubicBezTo>
                  <a:pt x="3438" y="6624"/>
                  <a:pt x="3469" y="6562"/>
                  <a:pt x="3469" y="6468"/>
                </a:cubicBezTo>
                <a:cubicBezTo>
                  <a:pt x="3469" y="6374"/>
                  <a:pt x="3438" y="6312"/>
                  <a:pt x="3375" y="6249"/>
                </a:cubicBezTo>
                <a:cubicBezTo>
                  <a:pt x="3344" y="6187"/>
                  <a:pt x="3250" y="6156"/>
                  <a:pt x="3157" y="6156"/>
                </a:cubicBezTo>
                <a:cubicBezTo>
                  <a:pt x="3063" y="6156"/>
                  <a:pt x="3000" y="6187"/>
                  <a:pt x="2938" y="6249"/>
                </a:cubicBezTo>
                <a:cubicBezTo>
                  <a:pt x="2875" y="6312"/>
                  <a:pt x="2844" y="6374"/>
                  <a:pt x="2844" y="6468"/>
                </a:cubicBezTo>
                <a:cubicBezTo>
                  <a:pt x="2844" y="6562"/>
                  <a:pt x="2875" y="6624"/>
                  <a:pt x="2938" y="6687"/>
                </a:cubicBezTo>
                <a:cubicBezTo>
                  <a:pt x="3000" y="6749"/>
                  <a:pt x="3063" y="6781"/>
                  <a:pt x="3157" y="6781"/>
                </a:cubicBezTo>
                <a:close/>
                <a:moveTo>
                  <a:pt x="4250" y="6593"/>
                </a:moveTo>
                <a:cubicBezTo>
                  <a:pt x="4282" y="6718"/>
                  <a:pt x="4375" y="6812"/>
                  <a:pt x="4563" y="6812"/>
                </a:cubicBezTo>
                <a:cubicBezTo>
                  <a:pt x="4688" y="6812"/>
                  <a:pt x="4750" y="6781"/>
                  <a:pt x="4813" y="6687"/>
                </a:cubicBezTo>
                <a:cubicBezTo>
                  <a:pt x="5063" y="6812"/>
                  <a:pt x="5063" y="6812"/>
                  <a:pt x="5063" y="6812"/>
                </a:cubicBezTo>
                <a:cubicBezTo>
                  <a:pt x="4938" y="6999"/>
                  <a:pt x="4782" y="7062"/>
                  <a:pt x="4563" y="7062"/>
                </a:cubicBezTo>
                <a:cubicBezTo>
                  <a:pt x="4375" y="7062"/>
                  <a:pt x="4219" y="6999"/>
                  <a:pt x="4094" y="6906"/>
                </a:cubicBezTo>
                <a:cubicBezTo>
                  <a:pt x="4000" y="6781"/>
                  <a:pt x="3938" y="6656"/>
                  <a:pt x="3938" y="6468"/>
                </a:cubicBezTo>
                <a:cubicBezTo>
                  <a:pt x="3938" y="6312"/>
                  <a:pt x="4000" y="6156"/>
                  <a:pt x="4094" y="6031"/>
                </a:cubicBezTo>
                <a:cubicBezTo>
                  <a:pt x="4219" y="5937"/>
                  <a:pt x="4344" y="5874"/>
                  <a:pt x="4532" y="5874"/>
                </a:cubicBezTo>
                <a:cubicBezTo>
                  <a:pt x="4688" y="5874"/>
                  <a:pt x="4844" y="5937"/>
                  <a:pt x="4938" y="6031"/>
                </a:cubicBezTo>
                <a:cubicBezTo>
                  <a:pt x="5063" y="6156"/>
                  <a:pt x="5125" y="6312"/>
                  <a:pt x="5125" y="6468"/>
                </a:cubicBezTo>
                <a:cubicBezTo>
                  <a:pt x="5125" y="6499"/>
                  <a:pt x="5094" y="6562"/>
                  <a:pt x="5094" y="6593"/>
                </a:cubicBezTo>
                <a:close/>
                <a:moveTo>
                  <a:pt x="4813" y="6374"/>
                </a:moveTo>
                <a:cubicBezTo>
                  <a:pt x="4782" y="6218"/>
                  <a:pt x="4657" y="6124"/>
                  <a:pt x="4532" y="6124"/>
                </a:cubicBezTo>
                <a:cubicBezTo>
                  <a:pt x="4375" y="6124"/>
                  <a:pt x="4282" y="6218"/>
                  <a:pt x="4250" y="6374"/>
                </a:cubicBezTo>
                <a:close/>
                <a:moveTo>
                  <a:pt x="6282" y="5906"/>
                </a:moveTo>
                <a:cubicBezTo>
                  <a:pt x="6282" y="7031"/>
                  <a:pt x="6282" y="7031"/>
                  <a:pt x="6282" y="7031"/>
                </a:cubicBezTo>
                <a:cubicBezTo>
                  <a:pt x="5969" y="7031"/>
                  <a:pt x="5969" y="7031"/>
                  <a:pt x="5969" y="7031"/>
                </a:cubicBezTo>
                <a:cubicBezTo>
                  <a:pt x="5969" y="6187"/>
                  <a:pt x="5969" y="6187"/>
                  <a:pt x="5969" y="6187"/>
                </a:cubicBezTo>
                <a:cubicBezTo>
                  <a:pt x="5657" y="6187"/>
                  <a:pt x="5657" y="6187"/>
                  <a:pt x="5657" y="6187"/>
                </a:cubicBezTo>
                <a:cubicBezTo>
                  <a:pt x="5657" y="7031"/>
                  <a:pt x="5657" y="7031"/>
                  <a:pt x="5657" y="7031"/>
                </a:cubicBezTo>
                <a:cubicBezTo>
                  <a:pt x="5344" y="7031"/>
                  <a:pt x="5344" y="7031"/>
                  <a:pt x="5344" y="7031"/>
                </a:cubicBezTo>
                <a:cubicBezTo>
                  <a:pt x="5344" y="6187"/>
                  <a:pt x="5344" y="6187"/>
                  <a:pt x="5344" y="6187"/>
                </a:cubicBezTo>
                <a:cubicBezTo>
                  <a:pt x="5188" y="6187"/>
                  <a:pt x="5188" y="6187"/>
                  <a:pt x="5188" y="6187"/>
                </a:cubicBezTo>
                <a:cubicBezTo>
                  <a:pt x="5188" y="5906"/>
                  <a:pt x="5188" y="5906"/>
                  <a:pt x="5188" y="5906"/>
                </a:cubicBezTo>
                <a:cubicBezTo>
                  <a:pt x="5344" y="5906"/>
                  <a:pt x="5344" y="5906"/>
                  <a:pt x="5344" y="5906"/>
                </a:cubicBezTo>
                <a:cubicBezTo>
                  <a:pt x="5344" y="5874"/>
                  <a:pt x="5344" y="5874"/>
                  <a:pt x="5344" y="5874"/>
                </a:cubicBezTo>
                <a:cubicBezTo>
                  <a:pt x="5344" y="5562"/>
                  <a:pt x="5532" y="5406"/>
                  <a:pt x="5875" y="5406"/>
                </a:cubicBezTo>
                <a:cubicBezTo>
                  <a:pt x="5969" y="5406"/>
                  <a:pt x="6063" y="5406"/>
                  <a:pt x="6157" y="5437"/>
                </a:cubicBezTo>
                <a:cubicBezTo>
                  <a:pt x="6157" y="5718"/>
                  <a:pt x="6157" y="5718"/>
                  <a:pt x="6157" y="5718"/>
                </a:cubicBezTo>
                <a:cubicBezTo>
                  <a:pt x="6063" y="5687"/>
                  <a:pt x="5969" y="5687"/>
                  <a:pt x="5875" y="5687"/>
                </a:cubicBezTo>
                <a:cubicBezTo>
                  <a:pt x="5719" y="5687"/>
                  <a:pt x="5657" y="5749"/>
                  <a:pt x="5657" y="5874"/>
                </a:cubicBezTo>
                <a:cubicBezTo>
                  <a:pt x="5657" y="5906"/>
                  <a:pt x="5657" y="5906"/>
                  <a:pt x="5657" y="5906"/>
                </a:cubicBezTo>
                <a:close/>
                <a:moveTo>
                  <a:pt x="7438" y="5999"/>
                </a:moveTo>
                <a:cubicBezTo>
                  <a:pt x="7532" y="6062"/>
                  <a:pt x="7563" y="6187"/>
                  <a:pt x="7563" y="6343"/>
                </a:cubicBezTo>
                <a:cubicBezTo>
                  <a:pt x="7563" y="7031"/>
                  <a:pt x="7563" y="7031"/>
                  <a:pt x="7563" y="7031"/>
                </a:cubicBezTo>
                <a:cubicBezTo>
                  <a:pt x="7250" y="7031"/>
                  <a:pt x="7250" y="7031"/>
                  <a:pt x="7250" y="7031"/>
                </a:cubicBezTo>
                <a:cubicBezTo>
                  <a:pt x="7250" y="6374"/>
                  <a:pt x="7250" y="6374"/>
                  <a:pt x="7250" y="6374"/>
                </a:cubicBezTo>
                <a:cubicBezTo>
                  <a:pt x="7250" y="6218"/>
                  <a:pt x="7188" y="6124"/>
                  <a:pt x="7032" y="6124"/>
                </a:cubicBezTo>
                <a:cubicBezTo>
                  <a:pt x="6875" y="6124"/>
                  <a:pt x="6782" y="6218"/>
                  <a:pt x="6782" y="6437"/>
                </a:cubicBezTo>
                <a:cubicBezTo>
                  <a:pt x="6782" y="7031"/>
                  <a:pt x="6782" y="7031"/>
                  <a:pt x="6782" y="7031"/>
                </a:cubicBezTo>
                <a:cubicBezTo>
                  <a:pt x="6500" y="7031"/>
                  <a:pt x="6500" y="7031"/>
                  <a:pt x="6500" y="7031"/>
                </a:cubicBezTo>
                <a:cubicBezTo>
                  <a:pt x="6500" y="5906"/>
                  <a:pt x="6500" y="5906"/>
                  <a:pt x="6500" y="5906"/>
                </a:cubicBezTo>
                <a:cubicBezTo>
                  <a:pt x="6782" y="5906"/>
                  <a:pt x="6782" y="5906"/>
                  <a:pt x="6782" y="5906"/>
                </a:cubicBezTo>
                <a:cubicBezTo>
                  <a:pt x="6782" y="6031"/>
                  <a:pt x="6782" y="6031"/>
                  <a:pt x="6782" y="6031"/>
                </a:cubicBezTo>
                <a:cubicBezTo>
                  <a:pt x="6844" y="5906"/>
                  <a:pt x="6969" y="5874"/>
                  <a:pt x="7125" y="5874"/>
                </a:cubicBezTo>
                <a:cubicBezTo>
                  <a:pt x="7250" y="5874"/>
                  <a:pt x="7344" y="5906"/>
                  <a:pt x="7438" y="5999"/>
                </a:cubicBezTo>
                <a:close/>
                <a:moveTo>
                  <a:pt x="7750" y="5593"/>
                </a:moveTo>
                <a:cubicBezTo>
                  <a:pt x="7750" y="5468"/>
                  <a:pt x="7813" y="5406"/>
                  <a:pt x="7907" y="5406"/>
                </a:cubicBezTo>
                <a:cubicBezTo>
                  <a:pt x="8032" y="5406"/>
                  <a:pt x="8094" y="5468"/>
                  <a:pt x="8094" y="5593"/>
                </a:cubicBezTo>
                <a:cubicBezTo>
                  <a:pt x="8094" y="5687"/>
                  <a:pt x="8032" y="5749"/>
                  <a:pt x="7907" y="5749"/>
                </a:cubicBezTo>
                <a:cubicBezTo>
                  <a:pt x="7813" y="5749"/>
                  <a:pt x="7750" y="5687"/>
                  <a:pt x="7750" y="5593"/>
                </a:cubicBezTo>
                <a:close/>
                <a:moveTo>
                  <a:pt x="7782" y="7031"/>
                </a:moveTo>
                <a:cubicBezTo>
                  <a:pt x="7782" y="5906"/>
                  <a:pt x="7782" y="5906"/>
                  <a:pt x="7782" y="5906"/>
                </a:cubicBezTo>
                <a:cubicBezTo>
                  <a:pt x="8063" y="5906"/>
                  <a:pt x="8063" y="5906"/>
                  <a:pt x="8063" y="5906"/>
                </a:cubicBezTo>
                <a:cubicBezTo>
                  <a:pt x="8063" y="7031"/>
                  <a:pt x="8063" y="7031"/>
                  <a:pt x="8063" y="7031"/>
                </a:cubicBezTo>
                <a:close/>
                <a:moveTo>
                  <a:pt x="9249" y="5999"/>
                </a:moveTo>
                <a:cubicBezTo>
                  <a:pt x="9312" y="6062"/>
                  <a:pt x="9374" y="6187"/>
                  <a:pt x="9374" y="6343"/>
                </a:cubicBezTo>
                <a:cubicBezTo>
                  <a:pt x="9374" y="7031"/>
                  <a:pt x="9374" y="7031"/>
                  <a:pt x="9374" y="7031"/>
                </a:cubicBezTo>
                <a:cubicBezTo>
                  <a:pt x="9062" y="7031"/>
                  <a:pt x="9062" y="7031"/>
                  <a:pt x="9062" y="7031"/>
                </a:cubicBezTo>
                <a:cubicBezTo>
                  <a:pt x="9062" y="6374"/>
                  <a:pt x="9062" y="6374"/>
                  <a:pt x="9062" y="6374"/>
                </a:cubicBezTo>
                <a:cubicBezTo>
                  <a:pt x="9062" y="6218"/>
                  <a:pt x="8968" y="6124"/>
                  <a:pt x="8844" y="6124"/>
                </a:cubicBezTo>
                <a:cubicBezTo>
                  <a:pt x="8688" y="6124"/>
                  <a:pt x="8594" y="6218"/>
                  <a:pt x="8594" y="6437"/>
                </a:cubicBezTo>
                <a:cubicBezTo>
                  <a:pt x="8594" y="7031"/>
                  <a:pt x="8594" y="7031"/>
                  <a:pt x="8594" y="7031"/>
                </a:cubicBezTo>
                <a:cubicBezTo>
                  <a:pt x="8282" y="7031"/>
                  <a:pt x="8282" y="7031"/>
                  <a:pt x="8282" y="7031"/>
                </a:cubicBezTo>
                <a:cubicBezTo>
                  <a:pt x="8282" y="5906"/>
                  <a:pt x="8282" y="5906"/>
                  <a:pt x="8282" y="5906"/>
                </a:cubicBezTo>
                <a:cubicBezTo>
                  <a:pt x="8594" y="5906"/>
                  <a:pt x="8594" y="5906"/>
                  <a:pt x="8594" y="5906"/>
                </a:cubicBezTo>
                <a:cubicBezTo>
                  <a:pt x="8594" y="6031"/>
                  <a:pt x="8594" y="6031"/>
                  <a:pt x="8594" y="6031"/>
                </a:cubicBezTo>
                <a:cubicBezTo>
                  <a:pt x="8657" y="5906"/>
                  <a:pt x="8782" y="5874"/>
                  <a:pt x="8937" y="5874"/>
                </a:cubicBezTo>
                <a:cubicBezTo>
                  <a:pt x="9062" y="5874"/>
                  <a:pt x="9156" y="5906"/>
                  <a:pt x="9249" y="5999"/>
                </a:cubicBezTo>
                <a:close/>
                <a:moveTo>
                  <a:pt x="10437" y="5906"/>
                </a:moveTo>
                <a:cubicBezTo>
                  <a:pt x="10749" y="5906"/>
                  <a:pt x="10749" y="5906"/>
                  <a:pt x="10749" y="5906"/>
                </a:cubicBezTo>
                <a:cubicBezTo>
                  <a:pt x="10749" y="6999"/>
                  <a:pt x="10749" y="6999"/>
                  <a:pt x="10749" y="6999"/>
                </a:cubicBezTo>
                <a:cubicBezTo>
                  <a:pt x="10749" y="7156"/>
                  <a:pt x="10687" y="7281"/>
                  <a:pt x="10562" y="7374"/>
                </a:cubicBezTo>
                <a:cubicBezTo>
                  <a:pt x="10437" y="7468"/>
                  <a:pt x="10312" y="7531"/>
                  <a:pt x="10124" y="7531"/>
                </a:cubicBezTo>
                <a:cubicBezTo>
                  <a:pt x="9906" y="7531"/>
                  <a:pt x="9687" y="7437"/>
                  <a:pt x="9593" y="7249"/>
                </a:cubicBezTo>
                <a:cubicBezTo>
                  <a:pt x="9843" y="7093"/>
                  <a:pt x="9843" y="7093"/>
                  <a:pt x="9843" y="7093"/>
                </a:cubicBezTo>
                <a:cubicBezTo>
                  <a:pt x="9906" y="7218"/>
                  <a:pt x="9999" y="7281"/>
                  <a:pt x="10155" y="7281"/>
                </a:cubicBezTo>
                <a:cubicBezTo>
                  <a:pt x="10343" y="7281"/>
                  <a:pt x="10437" y="7156"/>
                  <a:pt x="10437" y="6999"/>
                </a:cubicBezTo>
                <a:cubicBezTo>
                  <a:pt x="10437" y="6874"/>
                  <a:pt x="10437" y="6874"/>
                  <a:pt x="10437" y="6874"/>
                </a:cubicBezTo>
                <a:cubicBezTo>
                  <a:pt x="10374" y="6968"/>
                  <a:pt x="10249" y="7031"/>
                  <a:pt x="10093" y="7031"/>
                </a:cubicBezTo>
                <a:cubicBezTo>
                  <a:pt x="9906" y="7031"/>
                  <a:pt x="9781" y="6968"/>
                  <a:pt x="9687" y="6874"/>
                </a:cubicBezTo>
                <a:cubicBezTo>
                  <a:pt x="9562" y="6749"/>
                  <a:pt x="9499" y="6624"/>
                  <a:pt x="9499" y="6437"/>
                </a:cubicBezTo>
                <a:cubicBezTo>
                  <a:pt x="9499" y="6281"/>
                  <a:pt x="9562" y="6156"/>
                  <a:pt x="9687" y="6031"/>
                </a:cubicBezTo>
                <a:cubicBezTo>
                  <a:pt x="9781" y="5937"/>
                  <a:pt x="9937" y="5874"/>
                  <a:pt x="10093" y="5874"/>
                </a:cubicBezTo>
                <a:cubicBezTo>
                  <a:pt x="10249" y="5874"/>
                  <a:pt x="10374" y="5937"/>
                  <a:pt x="10437" y="6031"/>
                </a:cubicBezTo>
                <a:close/>
                <a:moveTo>
                  <a:pt x="10343" y="6218"/>
                </a:moveTo>
                <a:cubicBezTo>
                  <a:pt x="10281" y="6156"/>
                  <a:pt x="10218" y="6124"/>
                  <a:pt x="10124" y="6124"/>
                </a:cubicBezTo>
                <a:cubicBezTo>
                  <a:pt x="10031" y="6124"/>
                  <a:pt x="9968" y="6156"/>
                  <a:pt x="9906" y="6218"/>
                </a:cubicBezTo>
                <a:cubicBezTo>
                  <a:pt x="9843" y="6281"/>
                  <a:pt x="9812" y="6374"/>
                  <a:pt x="9812" y="6437"/>
                </a:cubicBezTo>
                <a:cubicBezTo>
                  <a:pt x="9812" y="6624"/>
                  <a:pt x="9937" y="6749"/>
                  <a:pt x="10124" y="6749"/>
                </a:cubicBezTo>
                <a:cubicBezTo>
                  <a:pt x="10312" y="6749"/>
                  <a:pt x="10437" y="6624"/>
                  <a:pt x="10437" y="6437"/>
                </a:cubicBezTo>
                <a:cubicBezTo>
                  <a:pt x="10437" y="6374"/>
                  <a:pt x="10406" y="6281"/>
                  <a:pt x="10343" y="6218"/>
                </a:cubicBezTo>
                <a:close/>
                <a:moveTo>
                  <a:pt x="13187" y="5468"/>
                </a:moveTo>
                <a:cubicBezTo>
                  <a:pt x="13187" y="7062"/>
                  <a:pt x="13187" y="7062"/>
                  <a:pt x="13187" y="7062"/>
                </a:cubicBezTo>
                <a:cubicBezTo>
                  <a:pt x="12874" y="7062"/>
                  <a:pt x="12874" y="7062"/>
                  <a:pt x="12874" y="7062"/>
                </a:cubicBezTo>
                <a:cubicBezTo>
                  <a:pt x="12874" y="6031"/>
                  <a:pt x="12874" y="6031"/>
                  <a:pt x="12874" y="6031"/>
                </a:cubicBezTo>
                <a:cubicBezTo>
                  <a:pt x="12437" y="6749"/>
                  <a:pt x="12437" y="6749"/>
                  <a:pt x="12437" y="6749"/>
                </a:cubicBezTo>
                <a:cubicBezTo>
                  <a:pt x="12406" y="6749"/>
                  <a:pt x="12406" y="6749"/>
                  <a:pt x="12406" y="6749"/>
                </a:cubicBezTo>
                <a:cubicBezTo>
                  <a:pt x="11937" y="6031"/>
                  <a:pt x="11937" y="6031"/>
                  <a:pt x="11937" y="6031"/>
                </a:cubicBezTo>
                <a:cubicBezTo>
                  <a:pt x="11937" y="7062"/>
                  <a:pt x="11937" y="7062"/>
                  <a:pt x="11937" y="7062"/>
                </a:cubicBezTo>
                <a:cubicBezTo>
                  <a:pt x="11624" y="7062"/>
                  <a:pt x="11624" y="7062"/>
                  <a:pt x="11624" y="7062"/>
                </a:cubicBezTo>
                <a:cubicBezTo>
                  <a:pt x="11624" y="5468"/>
                  <a:pt x="11624" y="5468"/>
                  <a:pt x="11624" y="5468"/>
                </a:cubicBezTo>
                <a:cubicBezTo>
                  <a:pt x="11968" y="5468"/>
                  <a:pt x="11968" y="5468"/>
                  <a:pt x="11968" y="5468"/>
                </a:cubicBezTo>
                <a:cubicBezTo>
                  <a:pt x="12406" y="6218"/>
                  <a:pt x="12406" y="6218"/>
                  <a:pt x="12406" y="6218"/>
                </a:cubicBezTo>
                <a:cubicBezTo>
                  <a:pt x="12874" y="5468"/>
                  <a:pt x="12874" y="5468"/>
                  <a:pt x="12874" y="5468"/>
                </a:cubicBezTo>
                <a:close/>
                <a:moveTo>
                  <a:pt x="13656" y="6593"/>
                </a:moveTo>
                <a:cubicBezTo>
                  <a:pt x="13687" y="6749"/>
                  <a:pt x="13812" y="6812"/>
                  <a:pt x="13968" y="6812"/>
                </a:cubicBezTo>
                <a:cubicBezTo>
                  <a:pt x="14093" y="6812"/>
                  <a:pt x="14187" y="6781"/>
                  <a:pt x="14249" y="6718"/>
                </a:cubicBezTo>
                <a:cubicBezTo>
                  <a:pt x="14468" y="6843"/>
                  <a:pt x="14468" y="6843"/>
                  <a:pt x="14468" y="6843"/>
                </a:cubicBezTo>
                <a:cubicBezTo>
                  <a:pt x="14374" y="6999"/>
                  <a:pt x="14187" y="7093"/>
                  <a:pt x="13968" y="7093"/>
                </a:cubicBezTo>
                <a:cubicBezTo>
                  <a:pt x="13781" y="7093"/>
                  <a:pt x="13624" y="7031"/>
                  <a:pt x="13531" y="6906"/>
                </a:cubicBezTo>
                <a:cubicBezTo>
                  <a:pt x="13406" y="6812"/>
                  <a:pt x="13343" y="6656"/>
                  <a:pt x="13343" y="6499"/>
                </a:cubicBezTo>
                <a:cubicBezTo>
                  <a:pt x="13343" y="6312"/>
                  <a:pt x="13406" y="6187"/>
                  <a:pt x="13531" y="6062"/>
                </a:cubicBezTo>
                <a:cubicBezTo>
                  <a:pt x="13624" y="5937"/>
                  <a:pt x="13781" y="5874"/>
                  <a:pt x="13937" y="5874"/>
                </a:cubicBezTo>
                <a:cubicBezTo>
                  <a:pt x="14124" y="5874"/>
                  <a:pt x="14249" y="5937"/>
                  <a:pt x="14374" y="6062"/>
                </a:cubicBezTo>
                <a:cubicBezTo>
                  <a:pt x="14468" y="6187"/>
                  <a:pt x="14531" y="6312"/>
                  <a:pt x="14531" y="6499"/>
                </a:cubicBezTo>
                <a:cubicBezTo>
                  <a:pt x="14531" y="6531"/>
                  <a:pt x="14531" y="6562"/>
                  <a:pt x="14531" y="6593"/>
                </a:cubicBezTo>
                <a:close/>
                <a:moveTo>
                  <a:pt x="14249" y="6374"/>
                </a:moveTo>
                <a:cubicBezTo>
                  <a:pt x="14218" y="6218"/>
                  <a:pt x="14093" y="6156"/>
                  <a:pt x="13968" y="6156"/>
                </a:cubicBezTo>
                <a:cubicBezTo>
                  <a:pt x="13812" y="6156"/>
                  <a:pt x="13687" y="6218"/>
                  <a:pt x="13656" y="6374"/>
                </a:cubicBezTo>
                <a:close/>
                <a:moveTo>
                  <a:pt x="15593" y="5468"/>
                </a:moveTo>
                <a:cubicBezTo>
                  <a:pt x="15874" y="5468"/>
                  <a:pt x="15874" y="5468"/>
                  <a:pt x="15874" y="5468"/>
                </a:cubicBezTo>
                <a:cubicBezTo>
                  <a:pt x="15874" y="7062"/>
                  <a:pt x="15874" y="7062"/>
                  <a:pt x="15874" y="7062"/>
                </a:cubicBezTo>
                <a:cubicBezTo>
                  <a:pt x="15593" y="7062"/>
                  <a:pt x="15593" y="7062"/>
                  <a:pt x="15593" y="7062"/>
                </a:cubicBezTo>
                <a:cubicBezTo>
                  <a:pt x="15593" y="6937"/>
                  <a:pt x="15593" y="6937"/>
                  <a:pt x="15593" y="6937"/>
                </a:cubicBezTo>
                <a:cubicBezTo>
                  <a:pt x="15499" y="7031"/>
                  <a:pt x="15374" y="7093"/>
                  <a:pt x="15218" y="7093"/>
                </a:cubicBezTo>
                <a:cubicBezTo>
                  <a:pt x="15062" y="7093"/>
                  <a:pt x="14937" y="7031"/>
                  <a:pt x="14812" y="6906"/>
                </a:cubicBezTo>
                <a:cubicBezTo>
                  <a:pt x="14718" y="6812"/>
                  <a:pt x="14656" y="6656"/>
                  <a:pt x="14656" y="6499"/>
                </a:cubicBezTo>
                <a:cubicBezTo>
                  <a:pt x="14656" y="6312"/>
                  <a:pt x="14718" y="6187"/>
                  <a:pt x="14812" y="6062"/>
                </a:cubicBezTo>
                <a:cubicBezTo>
                  <a:pt x="14937" y="5937"/>
                  <a:pt x="15062" y="5874"/>
                  <a:pt x="15218" y="5874"/>
                </a:cubicBezTo>
                <a:cubicBezTo>
                  <a:pt x="15374" y="5874"/>
                  <a:pt x="15499" y="5937"/>
                  <a:pt x="15593" y="6062"/>
                </a:cubicBezTo>
                <a:close/>
                <a:moveTo>
                  <a:pt x="15281" y="6812"/>
                </a:moveTo>
                <a:cubicBezTo>
                  <a:pt x="15374" y="6812"/>
                  <a:pt x="15468" y="6781"/>
                  <a:pt x="15531" y="6718"/>
                </a:cubicBezTo>
                <a:cubicBezTo>
                  <a:pt x="15562" y="6656"/>
                  <a:pt x="15593" y="6593"/>
                  <a:pt x="15593" y="6499"/>
                </a:cubicBezTo>
                <a:cubicBezTo>
                  <a:pt x="15593" y="6406"/>
                  <a:pt x="15562" y="6312"/>
                  <a:pt x="15531" y="6249"/>
                </a:cubicBezTo>
                <a:cubicBezTo>
                  <a:pt x="15468" y="6187"/>
                  <a:pt x="15374" y="6156"/>
                  <a:pt x="15281" y="6156"/>
                </a:cubicBezTo>
                <a:cubicBezTo>
                  <a:pt x="15187" y="6156"/>
                  <a:pt x="15124" y="6187"/>
                  <a:pt x="15062" y="6249"/>
                </a:cubicBezTo>
                <a:cubicBezTo>
                  <a:pt x="14999" y="6312"/>
                  <a:pt x="14968" y="6406"/>
                  <a:pt x="14968" y="6499"/>
                </a:cubicBezTo>
                <a:cubicBezTo>
                  <a:pt x="14968" y="6593"/>
                  <a:pt x="14999" y="6656"/>
                  <a:pt x="15062" y="6718"/>
                </a:cubicBezTo>
                <a:cubicBezTo>
                  <a:pt x="15124" y="6781"/>
                  <a:pt x="15187" y="6812"/>
                  <a:pt x="15281" y="6812"/>
                </a:cubicBezTo>
                <a:close/>
                <a:moveTo>
                  <a:pt x="16062" y="5593"/>
                </a:moveTo>
                <a:cubicBezTo>
                  <a:pt x="16062" y="5499"/>
                  <a:pt x="16156" y="5406"/>
                  <a:pt x="16249" y="5406"/>
                </a:cubicBezTo>
                <a:cubicBezTo>
                  <a:pt x="16343" y="5406"/>
                  <a:pt x="16437" y="5499"/>
                  <a:pt x="16437" y="5593"/>
                </a:cubicBezTo>
                <a:cubicBezTo>
                  <a:pt x="16437" y="5687"/>
                  <a:pt x="16343" y="5781"/>
                  <a:pt x="16249" y="5781"/>
                </a:cubicBezTo>
                <a:cubicBezTo>
                  <a:pt x="16156" y="5781"/>
                  <a:pt x="16062" y="5687"/>
                  <a:pt x="16062" y="5593"/>
                </a:cubicBezTo>
                <a:close/>
                <a:moveTo>
                  <a:pt x="16093" y="7062"/>
                </a:moveTo>
                <a:cubicBezTo>
                  <a:pt x="16093" y="5906"/>
                  <a:pt x="16093" y="5906"/>
                  <a:pt x="16093" y="5906"/>
                </a:cubicBezTo>
                <a:cubicBezTo>
                  <a:pt x="16406" y="5906"/>
                  <a:pt x="16406" y="5906"/>
                  <a:pt x="16406" y="5906"/>
                </a:cubicBezTo>
                <a:cubicBezTo>
                  <a:pt x="16406" y="7062"/>
                  <a:pt x="16406" y="7062"/>
                  <a:pt x="16406" y="7062"/>
                </a:cubicBezTo>
                <a:close/>
                <a:moveTo>
                  <a:pt x="17531" y="5906"/>
                </a:moveTo>
                <a:cubicBezTo>
                  <a:pt x="17812" y="5906"/>
                  <a:pt x="17812" y="5906"/>
                  <a:pt x="17812" y="5906"/>
                </a:cubicBezTo>
                <a:cubicBezTo>
                  <a:pt x="17812" y="7062"/>
                  <a:pt x="17812" y="7062"/>
                  <a:pt x="17812" y="7062"/>
                </a:cubicBezTo>
                <a:cubicBezTo>
                  <a:pt x="17531" y="7062"/>
                  <a:pt x="17531" y="7062"/>
                  <a:pt x="17531" y="7062"/>
                </a:cubicBezTo>
                <a:cubicBezTo>
                  <a:pt x="17531" y="6937"/>
                  <a:pt x="17531" y="6937"/>
                  <a:pt x="17531" y="6937"/>
                </a:cubicBezTo>
                <a:cubicBezTo>
                  <a:pt x="17437" y="7031"/>
                  <a:pt x="17312" y="7093"/>
                  <a:pt x="17156" y="7093"/>
                </a:cubicBezTo>
                <a:cubicBezTo>
                  <a:pt x="16999" y="7093"/>
                  <a:pt x="16874" y="7031"/>
                  <a:pt x="16749" y="6906"/>
                </a:cubicBezTo>
                <a:cubicBezTo>
                  <a:pt x="16656" y="6812"/>
                  <a:pt x="16593" y="6656"/>
                  <a:pt x="16593" y="6499"/>
                </a:cubicBezTo>
                <a:cubicBezTo>
                  <a:pt x="16593" y="6312"/>
                  <a:pt x="16656" y="6187"/>
                  <a:pt x="16749" y="6062"/>
                </a:cubicBezTo>
                <a:cubicBezTo>
                  <a:pt x="16874" y="5937"/>
                  <a:pt x="16999" y="5874"/>
                  <a:pt x="17156" y="5874"/>
                </a:cubicBezTo>
                <a:cubicBezTo>
                  <a:pt x="17312" y="5874"/>
                  <a:pt x="17437" y="5937"/>
                  <a:pt x="17531" y="6062"/>
                </a:cubicBezTo>
                <a:close/>
                <a:moveTo>
                  <a:pt x="17218" y="6812"/>
                </a:moveTo>
                <a:cubicBezTo>
                  <a:pt x="17312" y="6812"/>
                  <a:pt x="17374" y="6781"/>
                  <a:pt x="17437" y="6718"/>
                </a:cubicBezTo>
                <a:cubicBezTo>
                  <a:pt x="17499" y="6656"/>
                  <a:pt x="17531" y="6593"/>
                  <a:pt x="17531" y="6499"/>
                </a:cubicBezTo>
                <a:cubicBezTo>
                  <a:pt x="17531" y="6406"/>
                  <a:pt x="17499" y="6312"/>
                  <a:pt x="17437" y="6249"/>
                </a:cubicBezTo>
                <a:cubicBezTo>
                  <a:pt x="17374" y="6187"/>
                  <a:pt x="17312" y="6156"/>
                  <a:pt x="17218" y="6156"/>
                </a:cubicBezTo>
                <a:cubicBezTo>
                  <a:pt x="17124" y="6156"/>
                  <a:pt x="17062" y="6187"/>
                  <a:pt x="16999" y="6249"/>
                </a:cubicBezTo>
                <a:cubicBezTo>
                  <a:pt x="16937" y="6312"/>
                  <a:pt x="16906" y="6406"/>
                  <a:pt x="16906" y="6499"/>
                </a:cubicBezTo>
                <a:cubicBezTo>
                  <a:pt x="16906" y="6593"/>
                  <a:pt x="16937" y="6656"/>
                  <a:pt x="16999" y="6718"/>
                </a:cubicBezTo>
                <a:cubicBezTo>
                  <a:pt x="17062" y="6781"/>
                  <a:pt x="17124" y="6812"/>
                  <a:pt x="17218" y="6812"/>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GB" sz="1800" b="0" i="0" u="none" strike="noStrike" kern="1200">
              <a:ln>
                <a:noFill/>
              </a:ln>
              <a:latin typeface="Arial" pitchFamily="18"/>
              <a:ea typeface="SimSun" pitchFamily="2"/>
              <a:cs typeface="Lucida Sans" pitchFamily="2"/>
            </a:endParaRPr>
          </a:p>
        </p:txBody>
      </p:sp>
    </p:spTree>
    <p:extLst>
      <p:ext uri="{BB962C8B-B14F-4D97-AF65-F5344CB8AC3E}">
        <p14:creationId xmlns:p14="http://schemas.microsoft.com/office/powerpoint/2010/main" val="36132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text and image tab">
    <p:bg>
      <p:bgPr>
        <a:solidFill>
          <a:schemeClr val="bg1">
            <a:lumMod val="85000"/>
          </a:schemeClr>
        </a:solidFill>
        <a:effectLst/>
      </p:bgPr>
    </p:bg>
    <p:spTree>
      <p:nvGrpSpPr>
        <p:cNvPr id="1" name=""/>
        <p:cNvGrpSpPr/>
        <p:nvPr/>
      </p:nvGrpSpPr>
      <p:grpSpPr>
        <a:xfrm>
          <a:off x="0" y="0"/>
          <a:ext cx="0" cy="0"/>
          <a:chOff x="0" y="0"/>
          <a:chExt cx="0" cy="0"/>
        </a:xfrm>
      </p:grpSpPr>
      <p:sp>
        <p:nvSpPr>
          <p:cNvPr id="8" name="Picture Placeholder 18">
            <a:extLst>
              <a:ext uri="{FF2B5EF4-FFF2-40B4-BE49-F238E27FC236}">
                <a16:creationId xmlns:a16="http://schemas.microsoft.com/office/drawing/2014/main" id="{E1F65D79-6B7B-8B48-B8D8-145DFA9A1A44}"/>
              </a:ext>
            </a:extLst>
          </p:cNvPr>
          <p:cNvSpPr>
            <a:spLocks noGrp="1"/>
          </p:cNvSpPr>
          <p:nvPr>
            <p:ph type="pic" sz="quarter" idx="15"/>
          </p:nvPr>
        </p:nvSpPr>
        <p:spPr>
          <a:xfrm>
            <a:off x="0" y="0"/>
            <a:ext cx="9601200" cy="5716000"/>
          </a:xfrm>
          <a:custGeom>
            <a:avLst/>
            <a:gdLst>
              <a:gd name="connsiteX0" fmla="*/ 0 w 9601200"/>
              <a:gd name="connsiteY0" fmla="*/ 0 h 5144400"/>
              <a:gd name="connsiteX1" fmla="*/ 9144000 w 9601200"/>
              <a:gd name="connsiteY1" fmla="*/ 0 h 5144400"/>
              <a:gd name="connsiteX2" fmla="*/ 9601200 w 9601200"/>
              <a:gd name="connsiteY2" fmla="*/ 0 h 5144400"/>
              <a:gd name="connsiteX3" fmla="*/ 9601200 w 9601200"/>
              <a:gd name="connsiteY3" fmla="*/ 431800 h 5144400"/>
              <a:gd name="connsiteX4" fmla="*/ 9144000 w 9601200"/>
              <a:gd name="connsiteY4" fmla="*/ 431800 h 5144400"/>
              <a:gd name="connsiteX5" fmla="*/ 9144000 w 9601200"/>
              <a:gd name="connsiteY5" fmla="*/ 5144400 h 5144400"/>
              <a:gd name="connsiteX6" fmla="*/ 0 w 9601200"/>
              <a:gd name="connsiteY6" fmla="*/ 51444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01200" h="5144400">
                <a:moveTo>
                  <a:pt x="0" y="0"/>
                </a:moveTo>
                <a:lnTo>
                  <a:pt x="9144000" y="0"/>
                </a:lnTo>
                <a:lnTo>
                  <a:pt x="9601200" y="0"/>
                </a:lnTo>
                <a:lnTo>
                  <a:pt x="9601200" y="431800"/>
                </a:lnTo>
                <a:lnTo>
                  <a:pt x="9144000" y="431800"/>
                </a:lnTo>
                <a:lnTo>
                  <a:pt x="9144000" y="5144400"/>
                </a:lnTo>
                <a:lnTo>
                  <a:pt x="0" y="5144400"/>
                </a:lnTo>
                <a:close/>
              </a:path>
            </a:pathLst>
          </a:custGeom>
          <a:solidFill>
            <a:schemeClr val="bg1">
              <a:lumMod val="85000"/>
            </a:schemeClr>
          </a:solidFill>
        </p:spPr>
        <p:txBody>
          <a:bodyPr wrap="square">
            <a:noAutofit/>
          </a:bodyPr>
          <a:lstStyle>
            <a:lvl1pPr marL="0" indent="0" algn="l" defTabSz="685800" rtl="0" eaLnBrk="1" latinLnBrk="0" hangingPunct="1">
              <a:lnSpc>
                <a:spcPct val="110000"/>
              </a:lnSpc>
              <a:spcBef>
                <a:spcPts val="0"/>
              </a:spcBef>
              <a:spcAft>
                <a:spcPts val="600"/>
              </a:spcAft>
              <a:buFont typeface="Arial" panose="020B0604020202020204" pitchFamily="34" charset="0"/>
              <a:buNone/>
              <a:defRPr/>
            </a:lvl1pPr>
          </a:lstStyle>
          <a:p>
            <a:pPr marL="0" indent="0" algn="l" defTabSz="685800" rtl="0" eaLnBrk="1" latinLnBrk="0" hangingPunct="1">
              <a:lnSpc>
                <a:spcPct val="110000"/>
              </a:lnSpc>
              <a:spcBef>
                <a:spcPts val="0"/>
              </a:spcBef>
              <a:spcAft>
                <a:spcPts val="600"/>
              </a:spcAft>
              <a:buFont typeface="Arial" panose="020B0604020202020204" pitchFamily="34" charset="0"/>
              <a:buNone/>
            </a:pPr>
            <a:r>
              <a:rPr lang="en-US"/>
              <a:t>Click icon to add picture</a:t>
            </a:r>
            <a:endParaRPr lang="en-GB"/>
          </a:p>
        </p:txBody>
      </p:sp>
      <p:sp>
        <p:nvSpPr>
          <p:cNvPr id="12" name="Text Placeholder 2">
            <a:extLst>
              <a:ext uri="{FF2B5EF4-FFF2-40B4-BE49-F238E27FC236}">
                <a16:creationId xmlns:a16="http://schemas.microsoft.com/office/drawing/2014/main" id="{ADB76C55-1F38-0344-91EF-21C554B85419}"/>
              </a:ext>
            </a:extLst>
          </p:cNvPr>
          <p:cNvSpPr>
            <a:spLocks noGrp="1"/>
          </p:cNvSpPr>
          <p:nvPr>
            <p:ph type="body" sz="quarter" idx="18"/>
          </p:nvPr>
        </p:nvSpPr>
        <p:spPr>
          <a:xfrm>
            <a:off x="1" y="0"/>
            <a:ext cx="9143999" cy="5716000"/>
          </a:xfrm>
          <a:blipFill>
            <a:blip r:embed="rId2" cstate="screen">
              <a:extLst>
                <a:ext uri="{28A0092B-C50C-407E-A947-70E740481C1C}">
                  <a14:useLocalDpi xmlns:a14="http://schemas.microsoft.com/office/drawing/2010/main"/>
                </a:ext>
              </a:extLst>
            </a:blip>
            <a:stretch>
              <a:fillRect/>
            </a:stretch>
          </a:blipFill>
        </p:spPr>
        <p:txBody>
          <a:bodyPr/>
          <a:lstStyle>
            <a:lvl1pPr>
              <a:defRPr>
                <a:solidFill>
                  <a:schemeClr val="bg2">
                    <a:alpha val="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62EF4DDE-CDA7-4043-9D51-BEE17F3499DE}"/>
              </a:ext>
            </a:extLst>
          </p:cNvPr>
          <p:cNvSpPr>
            <a:spLocks noGrp="1"/>
          </p:cNvSpPr>
          <p:nvPr>
            <p:ph type="ctrTitle"/>
          </p:nvPr>
        </p:nvSpPr>
        <p:spPr>
          <a:xfrm>
            <a:off x="4203495" y="935302"/>
            <a:ext cx="4287982" cy="1989667"/>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44A62007-8883-F448-8696-81DADB57747C}"/>
              </a:ext>
            </a:extLst>
          </p:cNvPr>
          <p:cNvSpPr>
            <a:spLocks noGrp="1"/>
          </p:cNvSpPr>
          <p:nvPr>
            <p:ph type="subTitle" idx="1"/>
          </p:nvPr>
        </p:nvSpPr>
        <p:spPr>
          <a:xfrm>
            <a:off x="4203495" y="3001698"/>
            <a:ext cx="4287982" cy="1379802"/>
          </a:xfrm>
        </p:spPr>
        <p:txBody>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10" name="Text Placeholder 4">
            <a:extLst>
              <a:ext uri="{FF2B5EF4-FFF2-40B4-BE49-F238E27FC236}">
                <a16:creationId xmlns:a16="http://schemas.microsoft.com/office/drawing/2014/main" id="{707DE703-CC5A-CE41-9700-7A99CB57BF10}"/>
              </a:ext>
            </a:extLst>
          </p:cNvPr>
          <p:cNvSpPr>
            <a:spLocks noGrp="1"/>
          </p:cNvSpPr>
          <p:nvPr>
            <p:ph type="body" sz="quarter" idx="17"/>
          </p:nvPr>
        </p:nvSpPr>
        <p:spPr>
          <a:xfrm>
            <a:off x="7602277" y="4894668"/>
            <a:ext cx="889200" cy="416000"/>
          </a:xfrm>
          <a:blipFill>
            <a:blip r:embed="rId3" cstate="screen">
              <a:extLst>
                <a:ext uri="{28A0092B-C50C-407E-A947-70E740481C1C}">
                  <a14:useLocalDpi xmlns:a14="http://schemas.microsoft.com/office/drawing/2010/main"/>
                </a:ext>
              </a:extLst>
            </a:blip>
            <a:stretch>
              <a:fillRect/>
            </a:stretch>
          </a:blipFill>
        </p:spPr>
        <p:txBody>
          <a:bodyPr/>
          <a:lstStyle>
            <a:lvl1pPr>
              <a:defRPr>
                <a:solidFill>
                  <a:schemeClr val="bg2">
                    <a:alpha val="0"/>
                  </a:schemeClr>
                </a:solidFill>
              </a:defRPr>
            </a:lvl1pPr>
          </a:lstStyle>
          <a:p>
            <a:pPr lvl="0"/>
            <a:r>
              <a:rPr lang="en-US"/>
              <a:t>Edit Master text styles</a:t>
            </a:r>
          </a:p>
        </p:txBody>
      </p:sp>
    </p:spTree>
    <p:extLst>
      <p:ext uri="{BB962C8B-B14F-4D97-AF65-F5344CB8AC3E}">
        <p14:creationId xmlns:p14="http://schemas.microsoft.com/office/powerpoint/2010/main" val="1153173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cSld name="Front Cov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312" y="1921396"/>
            <a:ext cx="7051676" cy="1494134"/>
          </a:xfrm>
        </p:spPr>
        <p:txBody>
          <a:bodyPr anchor="t">
            <a:noAutofit/>
          </a:bodyPr>
          <a:lstStyle>
            <a:lvl1pPr algn="l">
              <a:lnSpc>
                <a:spcPct val="80000"/>
              </a:lnSpc>
              <a:defRPr sz="3240" cap="all" baseline="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468312" y="3456869"/>
            <a:ext cx="7051676" cy="905396"/>
          </a:xfrm>
        </p:spPr>
        <p:txBody>
          <a:bodyPr>
            <a:normAutofit/>
          </a:bodyPr>
          <a:lstStyle>
            <a:lvl1pPr marL="0" indent="0" algn="l">
              <a:buNone/>
              <a:defRPr sz="1800" cap="all">
                <a:solidFill>
                  <a:schemeClr val="accent2"/>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GB"/>
          </a:p>
        </p:txBody>
      </p:sp>
      <p:cxnSp>
        <p:nvCxnSpPr>
          <p:cNvPr id="17" name="Straight Connector 16"/>
          <p:cNvCxnSpPr/>
          <p:nvPr userDrawn="1"/>
        </p:nvCxnSpPr>
        <p:spPr>
          <a:xfrm>
            <a:off x="468313" y="1565330"/>
            <a:ext cx="544982"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8" name="Group 4"/>
          <p:cNvGrpSpPr>
            <a:grpSpLocks noChangeAspect="1"/>
          </p:cNvGrpSpPr>
          <p:nvPr userDrawn="1"/>
        </p:nvGrpSpPr>
        <p:grpSpPr bwMode="auto">
          <a:xfrm>
            <a:off x="7641172" y="5106695"/>
            <a:ext cx="1034516" cy="248236"/>
            <a:chOff x="1138" y="1380"/>
            <a:chExt cx="3484" cy="836"/>
          </a:xfrm>
          <a:solidFill>
            <a:schemeClr val="bg2"/>
          </a:solidFill>
        </p:grpSpPr>
        <p:sp>
          <p:nvSpPr>
            <p:cNvPr id="19" name="Freeform 5"/>
            <p:cNvSpPr>
              <a:spLocks/>
            </p:cNvSpPr>
            <p:nvPr/>
          </p:nvSpPr>
          <p:spPr bwMode="auto">
            <a:xfrm>
              <a:off x="1138" y="1380"/>
              <a:ext cx="646" cy="836"/>
            </a:xfrm>
            <a:custGeom>
              <a:avLst/>
              <a:gdLst>
                <a:gd name="T0" fmla="*/ 263 w 273"/>
                <a:gd name="T1" fmla="*/ 115 h 351"/>
                <a:gd name="T2" fmla="*/ 220 w 273"/>
                <a:gd name="T3" fmla="*/ 83 h 351"/>
                <a:gd name="T4" fmla="*/ 174 w 273"/>
                <a:gd name="T5" fmla="*/ 72 h 351"/>
                <a:gd name="T6" fmla="*/ 106 w 273"/>
                <a:gd name="T7" fmla="*/ 101 h 351"/>
                <a:gd name="T8" fmla="*/ 79 w 273"/>
                <a:gd name="T9" fmla="*/ 175 h 351"/>
                <a:gd name="T10" fmla="*/ 106 w 273"/>
                <a:gd name="T11" fmla="*/ 248 h 351"/>
                <a:gd name="T12" fmla="*/ 174 w 273"/>
                <a:gd name="T13" fmla="*/ 276 h 351"/>
                <a:gd name="T14" fmla="*/ 224 w 273"/>
                <a:gd name="T15" fmla="*/ 266 h 351"/>
                <a:gd name="T16" fmla="*/ 273 w 273"/>
                <a:gd name="T17" fmla="*/ 234 h 351"/>
                <a:gd name="T18" fmla="*/ 268 w 273"/>
                <a:gd name="T19" fmla="*/ 322 h 351"/>
                <a:gd name="T20" fmla="*/ 222 w 273"/>
                <a:gd name="T21" fmla="*/ 343 h 351"/>
                <a:gd name="T22" fmla="*/ 170 w 273"/>
                <a:gd name="T23" fmla="*/ 351 h 351"/>
                <a:gd name="T24" fmla="*/ 115 w 273"/>
                <a:gd name="T25" fmla="*/ 342 h 351"/>
                <a:gd name="T26" fmla="*/ 66 w 273"/>
                <a:gd name="T27" fmla="*/ 315 h 351"/>
                <a:gd name="T28" fmla="*/ 17 w 273"/>
                <a:gd name="T29" fmla="*/ 254 h 351"/>
                <a:gd name="T30" fmla="*/ 0 w 273"/>
                <a:gd name="T31" fmla="*/ 176 h 351"/>
                <a:gd name="T32" fmla="*/ 13 w 273"/>
                <a:gd name="T33" fmla="*/ 107 h 351"/>
                <a:gd name="T34" fmla="*/ 49 w 273"/>
                <a:gd name="T35" fmla="*/ 51 h 351"/>
                <a:gd name="T36" fmla="*/ 104 w 273"/>
                <a:gd name="T37" fmla="*/ 13 h 351"/>
                <a:gd name="T38" fmla="*/ 171 w 273"/>
                <a:gd name="T39" fmla="*/ 0 h 351"/>
                <a:gd name="T40" fmla="*/ 224 w 273"/>
                <a:gd name="T41" fmla="*/ 8 h 351"/>
                <a:gd name="T42" fmla="*/ 272 w 273"/>
                <a:gd name="T43" fmla="*/ 31 h 351"/>
                <a:gd name="T44" fmla="*/ 263 w 273"/>
                <a:gd name="T45" fmla="*/ 11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351">
                  <a:moveTo>
                    <a:pt x="263" y="115"/>
                  </a:moveTo>
                  <a:cubicBezTo>
                    <a:pt x="249" y="101"/>
                    <a:pt x="235" y="90"/>
                    <a:pt x="220" y="83"/>
                  </a:cubicBezTo>
                  <a:cubicBezTo>
                    <a:pt x="205" y="76"/>
                    <a:pt x="190" y="72"/>
                    <a:pt x="174" y="72"/>
                  </a:cubicBezTo>
                  <a:cubicBezTo>
                    <a:pt x="146" y="72"/>
                    <a:pt x="124" y="82"/>
                    <a:pt x="106" y="101"/>
                  </a:cubicBezTo>
                  <a:cubicBezTo>
                    <a:pt x="88" y="120"/>
                    <a:pt x="79" y="145"/>
                    <a:pt x="79" y="175"/>
                  </a:cubicBezTo>
                  <a:cubicBezTo>
                    <a:pt x="79" y="205"/>
                    <a:pt x="88" y="229"/>
                    <a:pt x="106" y="248"/>
                  </a:cubicBezTo>
                  <a:cubicBezTo>
                    <a:pt x="123" y="267"/>
                    <a:pt x="146" y="276"/>
                    <a:pt x="174" y="276"/>
                  </a:cubicBezTo>
                  <a:cubicBezTo>
                    <a:pt x="191" y="276"/>
                    <a:pt x="207" y="272"/>
                    <a:pt x="224" y="266"/>
                  </a:cubicBezTo>
                  <a:cubicBezTo>
                    <a:pt x="240" y="259"/>
                    <a:pt x="257" y="248"/>
                    <a:pt x="273" y="234"/>
                  </a:cubicBezTo>
                  <a:cubicBezTo>
                    <a:pt x="268" y="322"/>
                    <a:pt x="268" y="322"/>
                    <a:pt x="268" y="322"/>
                  </a:cubicBezTo>
                  <a:cubicBezTo>
                    <a:pt x="254" y="331"/>
                    <a:pt x="239" y="338"/>
                    <a:pt x="222" y="343"/>
                  </a:cubicBezTo>
                  <a:cubicBezTo>
                    <a:pt x="206" y="348"/>
                    <a:pt x="188" y="351"/>
                    <a:pt x="170" y="351"/>
                  </a:cubicBezTo>
                  <a:cubicBezTo>
                    <a:pt x="151" y="351"/>
                    <a:pt x="132" y="348"/>
                    <a:pt x="115" y="342"/>
                  </a:cubicBezTo>
                  <a:cubicBezTo>
                    <a:pt x="97" y="336"/>
                    <a:pt x="81" y="327"/>
                    <a:pt x="66" y="315"/>
                  </a:cubicBezTo>
                  <a:cubicBezTo>
                    <a:pt x="44" y="298"/>
                    <a:pt x="28" y="278"/>
                    <a:pt x="17" y="254"/>
                  </a:cubicBezTo>
                  <a:cubicBezTo>
                    <a:pt x="6" y="230"/>
                    <a:pt x="0" y="204"/>
                    <a:pt x="0" y="176"/>
                  </a:cubicBezTo>
                  <a:cubicBezTo>
                    <a:pt x="0" y="151"/>
                    <a:pt x="4" y="129"/>
                    <a:pt x="13" y="107"/>
                  </a:cubicBezTo>
                  <a:cubicBezTo>
                    <a:pt x="21" y="86"/>
                    <a:pt x="33" y="67"/>
                    <a:pt x="49" y="51"/>
                  </a:cubicBezTo>
                  <a:cubicBezTo>
                    <a:pt x="65" y="35"/>
                    <a:pt x="83" y="22"/>
                    <a:pt x="104" y="13"/>
                  </a:cubicBezTo>
                  <a:cubicBezTo>
                    <a:pt x="125" y="5"/>
                    <a:pt x="147" y="0"/>
                    <a:pt x="171" y="0"/>
                  </a:cubicBezTo>
                  <a:cubicBezTo>
                    <a:pt x="189" y="0"/>
                    <a:pt x="207" y="3"/>
                    <a:pt x="224" y="8"/>
                  </a:cubicBezTo>
                  <a:cubicBezTo>
                    <a:pt x="240" y="13"/>
                    <a:pt x="256" y="21"/>
                    <a:pt x="272" y="31"/>
                  </a:cubicBezTo>
                  <a:lnTo>
                    <a:pt x="263" y="1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15"/>
            </a:p>
          </p:txBody>
        </p:sp>
        <p:sp>
          <p:nvSpPr>
            <p:cNvPr id="20" name="Freeform 6"/>
            <p:cNvSpPr>
              <a:spLocks noEditPoints="1"/>
            </p:cNvSpPr>
            <p:nvPr/>
          </p:nvSpPr>
          <p:spPr bwMode="auto">
            <a:xfrm>
              <a:off x="1796" y="1382"/>
              <a:ext cx="795" cy="807"/>
            </a:xfrm>
            <a:custGeom>
              <a:avLst/>
              <a:gdLst>
                <a:gd name="T0" fmla="*/ 0 w 795"/>
                <a:gd name="T1" fmla="*/ 807 h 807"/>
                <a:gd name="T2" fmla="*/ 395 w 795"/>
                <a:gd name="T3" fmla="*/ 0 h 807"/>
                <a:gd name="T4" fmla="*/ 407 w 795"/>
                <a:gd name="T5" fmla="*/ 0 h 807"/>
                <a:gd name="T6" fmla="*/ 795 w 795"/>
                <a:gd name="T7" fmla="*/ 807 h 807"/>
                <a:gd name="T8" fmla="*/ 601 w 795"/>
                <a:gd name="T9" fmla="*/ 807 h 807"/>
                <a:gd name="T10" fmla="*/ 551 w 795"/>
                <a:gd name="T11" fmla="*/ 693 h 807"/>
                <a:gd name="T12" fmla="*/ 236 w 795"/>
                <a:gd name="T13" fmla="*/ 693 h 807"/>
                <a:gd name="T14" fmla="*/ 187 w 795"/>
                <a:gd name="T15" fmla="*/ 807 h 807"/>
                <a:gd name="T16" fmla="*/ 0 w 795"/>
                <a:gd name="T17" fmla="*/ 807 h 807"/>
                <a:gd name="T18" fmla="*/ 291 w 795"/>
                <a:gd name="T19" fmla="*/ 560 h 807"/>
                <a:gd name="T20" fmla="*/ 494 w 795"/>
                <a:gd name="T21" fmla="*/ 560 h 807"/>
                <a:gd name="T22" fmla="*/ 395 w 795"/>
                <a:gd name="T23" fmla="*/ 314 h 807"/>
                <a:gd name="T24" fmla="*/ 291 w 795"/>
                <a:gd name="T25" fmla="*/ 56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5" h="807">
                  <a:moveTo>
                    <a:pt x="0" y="807"/>
                  </a:moveTo>
                  <a:lnTo>
                    <a:pt x="395" y="0"/>
                  </a:lnTo>
                  <a:lnTo>
                    <a:pt x="407" y="0"/>
                  </a:lnTo>
                  <a:lnTo>
                    <a:pt x="795" y="807"/>
                  </a:lnTo>
                  <a:lnTo>
                    <a:pt x="601" y="807"/>
                  </a:lnTo>
                  <a:lnTo>
                    <a:pt x="551" y="693"/>
                  </a:lnTo>
                  <a:lnTo>
                    <a:pt x="236" y="693"/>
                  </a:lnTo>
                  <a:lnTo>
                    <a:pt x="187" y="807"/>
                  </a:lnTo>
                  <a:lnTo>
                    <a:pt x="0" y="807"/>
                  </a:lnTo>
                  <a:close/>
                  <a:moveTo>
                    <a:pt x="291" y="560"/>
                  </a:moveTo>
                  <a:lnTo>
                    <a:pt x="494" y="560"/>
                  </a:lnTo>
                  <a:lnTo>
                    <a:pt x="395" y="314"/>
                  </a:lnTo>
                  <a:lnTo>
                    <a:pt x="291" y="5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15"/>
            </a:p>
          </p:txBody>
        </p:sp>
        <p:sp>
          <p:nvSpPr>
            <p:cNvPr id="21" name="Freeform 7"/>
            <p:cNvSpPr>
              <a:spLocks noEditPoints="1"/>
            </p:cNvSpPr>
            <p:nvPr/>
          </p:nvSpPr>
          <p:spPr bwMode="auto">
            <a:xfrm>
              <a:off x="2650" y="1406"/>
              <a:ext cx="628" cy="783"/>
            </a:xfrm>
            <a:custGeom>
              <a:avLst/>
              <a:gdLst>
                <a:gd name="T0" fmla="*/ 0 w 265"/>
                <a:gd name="T1" fmla="*/ 329 h 329"/>
                <a:gd name="T2" fmla="*/ 0 w 265"/>
                <a:gd name="T3" fmla="*/ 0 h 329"/>
                <a:gd name="T4" fmla="*/ 85 w 265"/>
                <a:gd name="T5" fmla="*/ 0 h 329"/>
                <a:gd name="T6" fmla="*/ 148 w 265"/>
                <a:gd name="T7" fmla="*/ 6 h 329"/>
                <a:gd name="T8" fmla="*/ 187 w 265"/>
                <a:gd name="T9" fmla="*/ 24 h 329"/>
                <a:gd name="T10" fmla="*/ 216 w 265"/>
                <a:gd name="T11" fmla="*/ 56 h 329"/>
                <a:gd name="T12" fmla="*/ 226 w 265"/>
                <a:gd name="T13" fmla="*/ 97 h 329"/>
                <a:gd name="T14" fmla="*/ 210 w 265"/>
                <a:gd name="T15" fmla="*/ 151 h 329"/>
                <a:gd name="T16" fmla="*/ 164 w 265"/>
                <a:gd name="T17" fmla="*/ 188 h 329"/>
                <a:gd name="T18" fmla="*/ 265 w 265"/>
                <a:gd name="T19" fmla="*/ 329 h 329"/>
                <a:gd name="T20" fmla="*/ 175 w 265"/>
                <a:gd name="T21" fmla="*/ 329 h 329"/>
                <a:gd name="T22" fmla="*/ 87 w 265"/>
                <a:gd name="T23" fmla="*/ 200 h 329"/>
                <a:gd name="T24" fmla="*/ 76 w 265"/>
                <a:gd name="T25" fmla="*/ 200 h 329"/>
                <a:gd name="T26" fmla="*/ 76 w 265"/>
                <a:gd name="T27" fmla="*/ 329 h 329"/>
                <a:gd name="T28" fmla="*/ 0 w 265"/>
                <a:gd name="T29" fmla="*/ 329 h 329"/>
                <a:gd name="T30" fmla="*/ 89 w 265"/>
                <a:gd name="T31" fmla="*/ 60 h 329"/>
                <a:gd name="T32" fmla="*/ 76 w 265"/>
                <a:gd name="T33" fmla="*/ 60 h 329"/>
                <a:gd name="T34" fmla="*/ 76 w 265"/>
                <a:gd name="T35" fmla="*/ 151 h 329"/>
                <a:gd name="T36" fmla="*/ 93 w 265"/>
                <a:gd name="T37" fmla="*/ 151 h 329"/>
                <a:gd name="T38" fmla="*/ 138 w 265"/>
                <a:gd name="T39" fmla="*/ 139 h 329"/>
                <a:gd name="T40" fmla="*/ 154 w 265"/>
                <a:gd name="T41" fmla="*/ 105 h 329"/>
                <a:gd name="T42" fmla="*/ 139 w 265"/>
                <a:gd name="T43" fmla="*/ 71 h 329"/>
                <a:gd name="T44" fmla="*/ 89 w 265"/>
                <a:gd name="T45" fmla="*/ 6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 h="329">
                  <a:moveTo>
                    <a:pt x="0" y="329"/>
                  </a:moveTo>
                  <a:cubicBezTo>
                    <a:pt x="0" y="0"/>
                    <a:pt x="0" y="0"/>
                    <a:pt x="0" y="0"/>
                  </a:cubicBezTo>
                  <a:cubicBezTo>
                    <a:pt x="85" y="0"/>
                    <a:pt x="85" y="0"/>
                    <a:pt x="85" y="0"/>
                  </a:cubicBezTo>
                  <a:cubicBezTo>
                    <a:pt x="112" y="0"/>
                    <a:pt x="133" y="2"/>
                    <a:pt x="148" y="6"/>
                  </a:cubicBezTo>
                  <a:cubicBezTo>
                    <a:pt x="162" y="9"/>
                    <a:pt x="176" y="15"/>
                    <a:pt x="187" y="24"/>
                  </a:cubicBezTo>
                  <a:cubicBezTo>
                    <a:pt x="199" y="32"/>
                    <a:pt x="209" y="43"/>
                    <a:pt x="216" y="56"/>
                  </a:cubicBezTo>
                  <a:cubicBezTo>
                    <a:pt x="222" y="69"/>
                    <a:pt x="226" y="83"/>
                    <a:pt x="226" y="97"/>
                  </a:cubicBezTo>
                  <a:cubicBezTo>
                    <a:pt x="226" y="118"/>
                    <a:pt x="220" y="136"/>
                    <a:pt x="210" y="151"/>
                  </a:cubicBezTo>
                  <a:cubicBezTo>
                    <a:pt x="199" y="167"/>
                    <a:pt x="184" y="179"/>
                    <a:pt x="164" y="188"/>
                  </a:cubicBezTo>
                  <a:cubicBezTo>
                    <a:pt x="265" y="329"/>
                    <a:pt x="265" y="329"/>
                    <a:pt x="265" y="329"/>
                  </a:cubicBezTo>
                  <a:cubicBezTo>
                    <a:pt x="175" y="329"/>
                    <a:pt x="175" y="329"/>
                    <a:pt x="175" y="329"/>
                  </a:cubicBezTo>
                  <a:cubicBezTo>
                    <a:pt x="87" y="200"/>
                    <a:pt x="87" y="200"/>
                    <a:pt x="87" y="200"/>
                  </a:cubicBezTo>
                  <a:cubicBezTo>
                    <a:pt x="76" y="200"/>
                    <a:pt x="76" y="200"/>
                    <a:pt x="76" y="200"/>
                  </a:cubicBezTo>
                  <a:cubicBezTo>
                    <a:pt x="76" y="329"/>
                    <a:pt x="76" y="329"/>
                    <a:pt x="76" y="329"/>
                  </a:cubicBezTo>
                  <a:lnTo>
                    <a:pt x="0" y="329"/>
                  </a:lnTo>
                  <a:close/>
                  <a:moveTo>
                    <a:pt x="89" y="60"/>
                  </a:moveTo>
                  <a:cubicBezTo>
                    <a:pt x="76" y="60"/>
                    <a:pt x="76" y="60"/>
                    <a:pt x="76" y="60"/>
                  </a:cubicBezTo>
                  <a:cubicBezTo>
                    <a:pt x="76" y="151"/>
                    <a:pt x="76" y="151"/>
                    <a:pt x="76" y="151"/>
                  </a:cubicBezTo>
                  <a:cubicBezTo>
                    <a:pt x="93" y="151"/>
                    <a:pt x="93" y="151"/>
                    <a:pt x="93" y="151"/>
                  </a:cubicBezTo>
                  <a:cubicBezTo>
                    <a:pt x="113" y="151"/>
                    <a:pt x="128" y="147"/>
                    <a:pt x="138" y="139"/>
                  </a:cubicBezTo>
                  <a:cubicBezTo>
                    <a:pt x="149" y="131"/>
                    <a:pt x="154" y="120"/>
                    <a:pt x="154" y="105"/>
                  </a:cubicBezTo>
                  <a:cubicBezTo>
                    <a:pt x="154" y="89"/>
                    <a:pt x="149" y="78"/>
                    <a:pt x="139" y="71"/>
                  </a:cubicBezTo>
                  <a:cubicBezTo>
                    <a:pt x="128" y="64"/>
                    <a:pt x="112" y="60"/>
                    <a:pt x="89" y="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15"/>
            </a:p>
          </p:txBody>
        </p:sp>
        <p:sp>
          <p:nvSpPr>
            <p:cNvPr id="22" name="Freeform 8"/>
            <p:cNvSpPr>
              <a:spLocks noEditPoints="1"/>
            </p:cNvSpPr>
            <p:nvPr/>
          </p:nvSpPr>
          <p:spPr bwMode="auto">
            <a:xfrm>
              <a:off x="3256" y="1382"/>
              <a:ext cx="798" cy="807"/>
            </a:xfrm>
            <a:custGeom>
              <a:avLst/>
              <a:gdLst>
                <a:gd name="T0" fmla="*/ 0 w 798"/>
                <a:gd name="T1" fmla="*/ 807 h 807"/>
                <a:gd name="T2" fmla="*/ 398 w 798"/>
                <a:gd name="T3" fmla="*/ 0 h 807"/>
                <a:gd name="T4" fmla="*/ 410 w 798"/>
                <a:gd name="T5" fmla="*/ 0 h 807"/>
                <a:gd name="T6" fmla="*/ 798 w 798"/>
                <a:gd name="T7" fmla="*/ 807 h 807"/>
                <a:gd name="T8" fmla="*/ 604 w 798"/>
                <a:gd name="T9" fmla="*/ 807 h 807"/>
                <a:gd name="T10" fmla="*/ 554 w 798"/>
                <a:gd name="T11" fmla="*/ 693 h 807"/>
                <a:gd name="T12" fmla="*/ 239 w 798"/>
                <a:gd name="T13" fmla="*/ 693 h 807"/>
                <a:gd name="T14" fmla="*/ 187 w 798"/>
                <a:gd name="T15" fmla="*/ 807 h 807"/>
                <a:gd name="T16" fmla="*/ 0 w 798"/>
                <a:gd name="T17" fmla="*/ 807 h 807"/>
                <a:gd name="T18" fmla="*/ 291 w 798"/>
                <a:gd name="T19" fmla="*/ 560 h 807"/>
                <a:gd name="T20" fmla="*/ 497 w 798"/>
                <a:gd name="T21" fmla="*/ 560 h 807"/>
                <a:gd name="T22" fmla="*/ 396 w 798"/>
                <a:gd name="T23" fmla="*/ 314 h 807"/>
                <a:gd name="T24" fmla="*/ 291 w 798"/>
                <a:gd name="T25" fmla="*/ 56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8" h="807">
                  <a:moveTo>
                    <a:pt x="0" y="807"/>
                  </a:moveTo>
                  <a:lnTo>
                    <a:pt x="398" y="0"/>
                  </a:lnTo>
                  <a:lnTo>
                    <a:pt x="410" y="0"/>
                  </a:lnTo>
                  <a:lnTo>
                    <a:pt x="798" y="807"/>
                  </a:lnTo>
                  <a:lnTo>
                    <a:pt x="604" y="807"/>
                  </a:lnTo>
                  <a:lnTo>
                    <a:pt x="554" y="693"/>
                  </a:lnTo>
                  <a:lnTo>
                    <a:pt x="239" y="693"/>
                  </a:lnTo>
                  <a:lnTo>
                    <a:pt x="187" y="807"/>
                  </a:lnTo>
                  <a:lnTo>
                    <a:pt x="0" y="807"/>
                  </a:lnTo>
                  <a:close/>
                  <a:moveTo>
                    <a:pt x="291" y="560"/>
                  </a:moveTo>
                  <a:lnTo>
                    <a:pt x="497" y="560"/>
                  </a:lnTo>
                  <a:lnTo>
                    <a:pt x="396" y="314"/>
                  </a:lnTo>
                  <a:lnTo>
                    <a:pt x="291" y="5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15"/>
            </a:p>
          </p:txBody>
        </p:sp>
        <p:sp>
          <p:nvSpPr>
            <p:cNvPr id="23" name="Freeform 9"/>
            <p:cNvSpPr>
              <a:spLocks/>
            </p:cNvSpPr>
            <p:nvPr/>
          </p:nvSpPr>
          <p:spPr bwMode="auto">
            <a:xfrm>
              <a:off x="3943" y="1406"/>
              <a:ext cx="679" cy="783"/>
            </a:xfrm>
            <a:custGeom>
              <a:avLst/>
              <a:gdLst>
                <a:gd name="T0" fmla="*/ 248 w 679"/>
                <a:gd name="T1" fmla="*/ 783 h 783"/>
                <a:gd name="T2" fmla="*/ 248 w 679"/>
                <a:gd name="T3" fmla="*/ 164 h 783"/>
                <a:gd name="T4" fmla="*/ 0 w 679"/>
                <a:gd name="T5" fmla="*/ 164 h 783"/>
                <a:gd name="T6" fmla="*/ 0 w 679"/>
                <a:gd name="T7" fmla="*/ 0 h 783"/>
                <a:gd name="T8" fmla="*/ 679 w 679"/>
                <a:gd name="T9" fmla="*/ 0 h 783"/>
                <a:gd name="T10" fmla="*/ 679 w 679"/>
                <a:gd name="T11" fmla="*/ 164 h 783"/>
                <a:gd name="T12" fmla="*/ 433 w 679"/>
                <a:gd name="T13" fmla="*/ 164 h 783"/>
                <a:gd name="T14" fmla="*/ 433 w 679"/>
                <a:gd name="T15" fmla="*/ 783 h 783"/>
                <a:gd name="T16" fmla="*/ 248 w 679"/>
                <a:gd name="T17" fmla="*/ 783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9" h="783">
                  <a:moveTo>
                    <a:pt x="248" y="783"/>
                  </a:moveTo>
                  <a:lnTo>
                    <a:pt x="248" y="164"/>
                  </a:lnTo>
                  <a:lnTo>
                    <a:pt x="0" y="164"/>
                  </a:lnTo>
                  <a:lnTo>
                    <a:pt x="0" y="0"/>
                  </a:lnTo>
                  <a:lnTo>
                    <a:pt x="679" y="0"/>
                  </a:lnTo>
                  <a:lnTo>
                    <a:pt x="679" y="164"/>
                  </a:lnTo>
                  <a:lnTo>
                    <a:pt x="433" y="164"/>
                  </a:lnTo>
                  <a:lnTo>
                    <a:pt x="433" y="783"/>
                  </a:lnTo>
                  <a:lnTo>
                    <a:pt x="248" y="7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215"/>
            </a:p>
          </p:txBody>
        </p:sp>
      </p:grpSp>
    </p:spTree>
    <p:extLst>
      <p:ext uri="{BB962C8B-B14F-4D97-AF65-F5344CB8AC3E}">
        <p14:creationId xmlns:p14="http://schemas.microsoft.com/office/powerpoint/2010/main" val="2375399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reaker With Im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314" y="2330140"/>
            <a:ext cx="4105275" cy="1800200"/>
          </a:xfrm>
        </p:spPr>
        <p:txBody>
          <a:bodyPr anchor="t">
            <a:noAutofit/>
          </a:bodyPr>
          <a:lstStyle>
            <a:lvl1pPr algn="l">
              <a:lnSpc>
                <a:spcPct val="80000"/>
              </a:lnSpc>
              <a:defRPr sz="3240" cap="all" baseline="0">
                <a:solidFill>
                  <a:schemeClr val="bg1"/>
                </a:solidFill>
              </a:defRPr>
            </a:lvl1pPr>
          </a:lstStyle>
          <a:p>
            <a:r>
              <a:rPr lang="en-US"/>
              <a:t>Click to edit Master title style</a:t>
            </a:r>
            <a:endParaRPr lang="en-GB"/>
          </a:p>
        </p:txBody>
      </p:sp>
      <p:sp>
        <p:nvSpPr>
          <p:cNvPr id="3" name="Subtitle 2"/>
          <p:cNvSpPr>
            <a:spLocks noGrp="1"/>
          </p:cNvSpPr>
          <p:nvPr>
            <p:ph type="subTitle" idx="1"/>
          </p:nvPr>
        </p:nvSpPr>
        <p:spPr>
          <a:xfrm>
            <a:off x="468313" y="4202348"/>
            <a:ext cx="4105274" cy="905396"/>
          </a:xfrm>
        </p:spPr>
        <p:txBody>
          <a:bodyPr>
            <a:normAutofit/>
          </a:bodyPr>
          <a:lstStyle>
            <a:lvl1pPr marL="0" indent="0" algn="l">
              <a:buNone/>
              <a:defRPr sz="1800">
                <a:solidFill>
                  <a:schemeClr val="accent2"/>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endParaRPr lang="en-GB"/>
          </a:p>
        </p:txBody>
      </p:sp>
      <p:sp>
        <p:nvSpPr>
          <p:cNvPr id="18" name="Letter 1"/>
          <p:cNvSpPr>
            <a:spLocks noGrp="1"/>
          </p:cNvSpPr>
          <p:nvPr>
            <p:ph type="body" sz="quarter" idx="22" hasCustomPrompt="1"/>
          </p:nvPr>
        </p:nvSpPr>
        <p:spPr>
          <a:xfrm>
            <a:off x="488950" y="1344998"/>
            <a:ext cx="629466" cy="629077"/>
          </a:xfrm>
          <a:prstGeom prst="rect">
            <a:avLst/>
          </a:prstGeom>
          <a:noFill/>
          <a:ln w="38100" cmpd="sng">
            <a:solidFill>
              <a:schemeClr val="accent2"/>
            </a:solidFill>
            <a:miter lim="800000"/>
          </a:ln>
        </p:spPr>
        <p:txBody>
          <a:bodyPr wrap="square" anchor="ctr" anchorCtr="0">
            <a:noAutofit/>
          </a:bodyPr>
          <a:lstStyle>
            <a:lvl1pPr marL="0" indent="0" algn="ctr">
              <a:lnSpc>
                <a:spcPct val="90000"/>
              </a:lnSpc>
              <a:spcBef>
                <a:spcPts val="0"/>
              </a:spcBef>
              <a:spcAft>
                <a:spcPts val="0"/>
              </a:spcAft>
              <a:buNone/>
              <a:defRPr sz="3600" b="0" i="0">
                <a:solidFill>
                  <a:srgbClr val="00ADF2"/>
                </a:solidFill>
                <a:latin typeface="+mj-lt"/>
              </a:defRPr>
            </a:lvl1pPr>
            <a:lvl2pPr algn="ctr">
              <a:buNone/>
              <a:defRPr b="1">
                <a:solidFill>
                  <a:schemeClr val="bg1"/>
                </a:solidFill>
                <a:latin typeface="+mj-lt"/>
              </a:defRPr>
            </a:lvl2pPr>
            <a:lvl3pPr algn="ctr">
              <a:buNone/>
              <a:defRPr b="1">
                <a:solidFill>
                  <a:schemeClr val="bg1"/>
                </a:solidFill>
                <a:latin typeface="+mj-lt"/>
              </a:defRPr>
            </a:lvl3pPr>
            <a:lvl4pPr algn="ctr">
              <a:buNone/>
              <a:defRPr b="1">
                <a:solidFill>
                  <a:schemeClr val="bg1"/>
                </a:solidFill>
                <a:latin typeface="+mj-lt"/>
              </a:defRPr>
            </a:lvl4pPr>
            <a:lvl5pPr algn="ctr">
              <a:buNone/>
              <a:defRPr b="1">
                <a:solidFill>
                  <a:schemeClr val="bg1"/>
                </a:solidFill>
                <a:latin typeface="+mj-lt"/>
              </a:defRPr>
            </a:lvl5pPr>
          </a:lstStyle>
          <a:p>
            <a:pPr lvl="0"/>
            <a:r>
              <a:rPr lang="en-US"/>
              <a:t>X</a:t>
            </a:r>
          </a:p>
        </p:txBody>
      </p:sp>
      <p:cxnSp>
        <p:nvCxnSpPr>
          <p:cNvPr id="17" name="Straight Connector 16"/>
          <p:cNvCxnSpPr/>
          <p:nvPr userDrawn="1"/>
        </p:nvCxnSpPr>
        <p:spPr>
          <a:xfrm>
            <a:off x="471490" y="1974074"/>
            <a:ext cx="655637" cy="0"/>
          </a:xfrm>
          <a:prstGeom prst="line">
            <a:avLst/>
          </a:prstGeom>
          <a:ln w="38100"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5859465" y="0"/>
            <a:ext cx="3284537" cy="5715000"/>
          </a:xfrm>
          <a:custGeom>
            <a:avLst/>
            <a:gdLst/>
            <a:ahLst/>
            <a:cxnLst/>
            <a:rect l="l" t="t" r="r" b="b"/>
            <a:pathLst>
              <a:path w="3284537" h="5715000">
                <a:moveTo>
                  <a:pt x="0" y="0"/>
                </a:moveTo>
                <a:lnTo>
                  <a:pt x="3284537" y="0"/>
                </a:lnTo>
                <a:lnTo>
                  <a:pt x="3284537" y="5715000"/>
                </a:lnTo>
                <a:lnTo>
                  <a:pt x="0" y="5715000"/>
                </a:lnTo>
                <a:close/>
              </a:path>
            </a:pathLst>
          </a:custGeom>
          <a:solidFill>
            <a:schemeClr val="accent1"/>
          </a:solidFill>
        </p:spPr>
        <p:txBody>
          <a:bodyPr bIns="936000" anchor="ctr">
            <a:normAutofit/>
          </a:bodyPr>
          <a:lstStyle>
            <a:lvl1pPr algn="ctr">
              <a:defRPr sz="1080">
                <a:solidFill>
                  <a:schemeClr val="bg1"/>
                </a:solidFill>
              </a:defRPr>
            </a:lvl1pPr>
          </a:lstStyle>
          <a:p>
            <a:r>
              <a:rPr lang="en-US"/>
              <a:t>Click icon to add picture</a:t>
            </a:r>
          </a:p>
        </p:txBody>
      </p:sp>
      <p:cxnSp>
        <p:nvCxnSpPr>
          <p:cNvPr id="11" name="Straight Connector 10"/>
          <p:cNvCxnSpPr/>
          <p:nvPr userDrawn="1"/>
        </p:nvCxnSpPr>
        <p:spPr>
          <a:xfrm>
            <a:off x="634061" y="5470236"/>
            <a:ext cx="0" cy="130464"/>
          </a:xfrm>
          <a:prstGeom prst="line">
            <a:avLst/>
          </a:prstGeom>
          <a:ln w="6350" cmpd="sng">
            <a:solidFill>
              <a:schemeClr val="accent2"/>
            </a:solidFill>
          </a:ln>
        </p:spPr>
        <p:style>
          <a:lnRef idx="2">
            <a:schemeClr val="accent1"/>
          </a:lnRef>
          <a:fillRef idx="0">
            <a:schemeClr val="accent1"/>
          </a:fillRef>
          <a:effectRef idx="1">
            <a:schemeClr val="accent1"/>
          </a:effectRef>
          <a:fontRef idx="minor">
            <a:schemeClr val="tx1"/>
          </a:fontRef>
        </p:style>
      </p:cxnSp>
      <p:sp>
        <p:nvSpPr>
          <p:cNvPr id="10" name="Footer Placeholder 13"/>
          <p:cNvSpPr>
            <a:spLocks noGrp="1"/>
          </p:cNvSpPr>
          <p:nvPr>
            <p:ph type="ftr" sz="quarter" idx="11"/>
          </p:nvPr>
        </p:nvSpPr>
        <p:spPr>
          <a:xfrm>
            <a:off x="711043" y="5444837"/>
            <a:ext cx="4800577" cy="148968"/>
          </a:xfrm>
        </p:spPr>
        <p:txBody>
          <a:bodyPr/>
          <a:lstStyle>
            <a:lvl1pPr>
              <a:defRPr>
                <a:solidFill>
                  <a:schemeClr val="bg1"/>
                </a:solidFill>
              </a:defRPr>
            </a:lvl1pPr>
          </a:lstStyle>
          <a:p>
            <a:r>
              <a:rPr lang="en-GB"/>
              <a:t>Retargeting</a:t>
            </a:r>
          </a:p>
        </p:txBody>
      </p:sp>
      <p:sp>
        <p:nvSpPr>
          <p:cNvPr id="12" name="Slide Number Placeholder 14"/>
          <p:cNvSpPr>
            <a:spLocks noGrp="1"/>
          </p:cNvSpPr>
          <p:nvPr>
            <p:ph type="sldNum" sz="quarter" idx="12"/>
          </p:nvPr>
        </p:nvSpPr>
        <p:spPr>
          <a:xfrm>
            <a:off x="379280" y="5444837"/>
            <a:ext cx="176980" cy="148968"/>
          </a:xfrm>
        </p:spPr>
        <p:txBody>
          <a:bodyPr/>
          <a:lstStyle>
            <a:lvl1pPr>
              <a:defRPr>
                <a:solidFill>
                  <a:schemeClr val="bg1"/>
                </a:solidFill>
              </a:defRPr>
            </a:lvl1pPr>
          </a:lstStyle>
          <a:p>
            <a:fld id="{D9EAD0B0-4695-4BA0-91BD-50156A1C2AF4}" type="slidenum">
              <a:rPr lang="en-GB" smtClean="0"/>
              <a:pPr/>
              <a:t>‹#›</a:t>
            </a:fld>
            <a:endParaRPr lang="en-GB"/>
          </a:p>
        </p:txBody>
      </p:sp>
    </p:spTree>
    <p:extLst>
      <p:ext uri="{BB962C8B-B14F-4D97-AF65-F5344CB8AC3E}">
        <p14:creationId xmlns:p14="http://schemas.microsoft.com/office/powerpoint/2010/main" val="7894459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bg1"/>
                </a:solidFill>
              </a:defRPr>
            </a:lvl1pPr>
            <a:lvl2pPr>
              <a:buClr>
                <a:schemeClr val="accent2"/>
              </a:buClr>
              <a:defRPr>
                <a:solidFill>
                  <a:schemeClr val="bg1"/>
                </a:solidFill>
              </a:defRPr>
            </a:lvl2pPr>
            <a:lvl3pPr>
              <a:defRPr>
                <a:solidFill>
                  <a:schemeClr val="bg1"/>
                </a:solidFill>
              </a:defRPr>
            </a:lvl3pPr>
            <a:lvl4pPr>
              <a:defRPr>
                <a:solidFill>
                  <a:schemeClr val="bg2"/>
                </a:solidFill>
              </a:defRPr>
            </a:lvl4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13"/>
          <p:cNvSpPr>
            <a:spLocks noGrp="1"/>
          </p:cNvSpPr>
          <p:nvPr>
            <p:ph type="ftr" sz="quarter" idx="11"/>
          </p:nvPr>
        </p:nvSpPr>
        <p:spPr>
          <a:xfrm>
            <a:off x="711043" y="5444837"/>
            <a:ext cx="4800577" cy="148968"/>
          </a:xfrm>
        </p:spPr>
        <p:txBody>
          <a:bodyPr/>
          <a:lstStyle>
            <a:lvl1pPr>
              <a:defRPr>
                <a:solidFill>
                  <a:schemeClr val="bg1"/>
                </a:solidFill>
              </a:defRPr>
            </a:lvl1pPr>
          </a:lstStyle>
          <a:p>
            <a:r>
              <a:rPr lang="en-GB">
                <a:solidFill>
                  <a:prstClr val="white"/>
                </a:solidFill>
              </a:rPr>
              <a:t>Retargeting</a:t>
            </a:r>
          </a:p>
        </p:txBody>
      </p:sp>
      <p:sp>
        <p:nvSpPr>
          <p:cNvPr id="7" name="Slide Number Placeholder 14"/>
          <p:cNvSpPr>
            <a:spLocks noGrp="1"/>
          </p:cNvSpPr>
          <p:nvPr>
            <p:ph type="sldNum" sz="quarter" idx="12"/>
          </p:nvPr>
        </p:nvSpPr>
        <p:spPr>
          <a:xfrm>
            <a:off x="379280" y="5444837"/>
            <a:ext cx="176980" cy="148968"/>
          </a:xfrm>
        </p:spPr>
        <p:txBody>
          <a:bodyPr/>
          <a:lstStyle>
            <a:lvl1pPr>
              <a:defRPr>
                <a:solidFill>
                  <a:schemeClr val="bg1"/>
                </a:solidFill>
              </a:defRPr>
            </a:lvl1pPr>
          </a:lstStyle>
          <a:p>
            <a:fld id="{D9EAD0B0-4695-4BA0-91BD-50156A1C2AF4}" type="slidenum">
              <a:rPr lang="en-GB" smtClean="0">
                <a:solidFill>
                  <a:prstClr val="white"/>
                </a:solidFill>
              </a:rPr>
              <a:pPr/>
              <a:t>‹#›</a:t>
            </a:fld>
            <a:endParaRPr lang="en-GB">
              <a:solidFill>
                <a:prstClr val="white"/>
              </a:solidFill>
            </a:endParaRPr>
          </a:p>
        </p:txBody>
      </p:sp>
    </p:spTree>
    <p:extLst>
      <p:ext uri="{BB962C8B-B14F-4D97-AF65-F5344CB8AC3E}">
        <p14:creationId xmlns:p14="http://schemas.microsoft.com/office/powerpoint/2010/main" val="1678980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Laptop">
    <p:spTree>
      <p:nvGrpSpPr>
        <p:cNvPr id="1" name=""/>
        <p:cNvGrpSpPr/>
        <p:nvPr/>
      </p:nvGrpSpPr>
      <p:grpSpPr>
        <a:xfrm>
          <a:off x="0" y="0"/>
          <a:ext cx="0" cy="0"/>
          <a:chOff x="0" y="0"/>
          <a:chExt cx="0" cy="0"/>
        </a:xfrm>
      </p:grpSpPr>
      <p:sp>
        <p:nvSpPr>
          <p:cNvPr id="10" name="Rectangle 9"/>
          <p:cNvSpPr/>
          <p:nvPr userDrawn="1"/>
        </p:nvSpPr>
        <p:spPr>
          <a:xfrm>
            <a:off x="0" y="0"/>
            <a:ext cx="9144000" cy="21317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15">
              <a:latin typeface="Geometr415 Lt BT Lite" panose="020B0502020204020303"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9EAD0B0-4695-4BA0-91BD-50156A1C2AF4}" type="slidenum">
              <a:rPr lang="en-GB" smtClean="0"/>
              <a:t>‹#›</a:t>
            </a:fld>
            <a:endParaRPr lang="en-GB"/>
          </a:p>
        </p:txBody>
      </p:sp>
      <p:cxnSp>
        <p:nvCxnSpPr>
          <p:cNvPr id="11" name="Straight Connector 10"/>
          <p:cNvCxnSpPr/>
          <p:nvPr userDrawn="1"/>
        </p:nvCxnSpPr>
        <p:spPr>
          <a:xfrm>
            <a:off x="468313" y="255433"/>
            <a:ext cx="463550" cy="0"/>
          </a:xfrm>
          <a:prstGeom prst="line">
            <a:avLst/>
          </a:prstGeom>
          <a:ln w="444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771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CC2836-BE35-BE4C-B28F-4DD725BF3D0B}"/>
              </a:ext>
            </a:extLst>
          </p:cNvPr>
          <p:cNvSpPr>
            <a:spLocks noGrp="1"/>
          </p:cNvSpPr>
          <p:nvPr>
            <p:ph type="body" sz="quarter" idx="16"/>
          </p:nvPr>
        </p:nvSpPr>
        <p:spPr>
          <a:xfrm>
            <a:off x="5288690" y="2417443"/>
            <a:ext cx="3193760" cy="2560320"/>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a:xfrm>
            <a:off x="626400" y="399481"/>
            <a:ext cx="2581200" cy="285676"/>
          </a:xfrm>
        </p:spPr>
        <p:txBody>
          <a:bodyPr/>
          <a:lstStyle>
            <a:lvl1pPr>
              <a:defRPr>
                <a:solidFill>
                  <a:schemeClr val="bg2"/>
                </a:solidFill>
              </a:defRPr>
            </a:lvl1pPr>
          </a:lstStyle>
          <a:p>
            <a:r>
              <a:rPr lang="en-US"/>
              <a:t>Agenda</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a:xfrm>
            <a:off x="628650" y="1280160"/>
            <a:ext cx="2581200" cy="3289316"/>
          </a:xfrm>
        </p:spPr>
        <p:txBody>
          <a:bodyPr/>
          <a:lstStyle>
            <a:lvl1pPr>
              <a:lnSpc>
                <a:spcPct val="130000"/>
              </a:lnSpc>
              <a:spcBef>
                <a:spcPts val="0"/>
              </a:spcBef>
              <a:spcAft>
                <a:spcPts val="1800"/>
              </a:spcAft>
              <a:defRPr sz="1800" b="0">
                <a:solidFill>
                  <a:schemeClr val="tx2"/>
                </a:solidFill>
              </a:defRPr>
            </a:lvl1pPr>
            <a:lvl2pPr>
              <a:lnSpc>
                <a:spcPct val="130000"/>
              </a:lnSpc>
              <a:spcBef>
                <a:spcPts val="0"/>
              </a:spcBef>
              <a:spcAft>
                <a:spcPts val="1800"/>
              </a:spcAft>
              <a:defRPr sz="1800">
                <a:solidFill>
                  <a:schemeClr val="accent1"/>
                </a:solidFill>
              </a:defRPr>
            </a:lvl2pPr>
            <a:lvl3pPr>
              <a:lnSpc>
                <a:spcPct val="130000"/>
              </a:lnSpc>
              <a:spcBef>
                <a:spcPts val="0"/>
              </a:spcBef>
              <a:spcAft>
                <a:spcPts val="1000"/>
              </a:spcAft>
              <a:defRPr sz="1800">
                <a:solidFill>
                  <a:schemeClr val="accent1"/>
                </a:solidFill>
              </a:defRPr>
            </a:lvl3pPr>
            <a:lvl4pPr>
              <a:defRPr sz="2000">
                <a:solidFill>
                  <a:schemeClr val="tx2"/>
                </a:solidFill>
              </a:defRPr>
            </a:lvl4pPr>
            <a:lvl5pPr>
              <a:defRPr sz="2000">
                <a:solidFill>
                  <a:schemeClr val="tx2"/>
                </a:solidFill>
              </a:defRPr>
            </a:lvl5pPr>
          </a:lstStyle>
          <a:p>
            <a:pPr lvl="0"/>
            <a:r>
              <a:rPr lang="en-US"/>
              <a:t>Edit Master text styles</a:t>
            </a:r>
          </a:p>
          <a:p>
            <a:pPr lvl="1"/>
            <a:r>
              <a:rPr lang="en-US"/>
              <a:t>Second level</a:t>
            </a:r>
          </a:p>
        </p:txBody>
      </p:sp>
      <p:sp>
        <p:nvSpPr>
          <p:cNvPr id="9" name="Picture Placeholder 8">
            <a:extLst>
              <a:ext uri="{FF2B5EF4-FFF2-40B4-BE49-F238E27FC236}">
                <a16:creationId xmlns:a16="http://schemas.microsoft.com/office/drawing/2014/main" id="{FAED9F51-3077-714C-BE42-3047F56C9ACE}"/>
              </a:ext>
            </a:extLst>
          </p:cNvPr>
          <p:cNvSpPr>
            <a:spLocks noGrp="1"/>
          </p:cNvSpPr>
          <p:nvPr>
            <p:ph type="pic" sz="quarter" idx="14"/>
          </p:nvPr>
        </p:nvSpPr>
        <p:spPr>
          <a:xfrm>
            <a:off x="3282950" y="1"/>
            <a:ext cx="5126400" cy="4883861"/>
          </a:xfrm>
          <a:solidFill>
            <a:schemeClr val="bg1">
              <a:lumMod val="85000"/>
            </a:schemeClr>
          </a:solidFill>
        </p:spPr>
        <p:txBody>
          <a:bodyPr anchor="b"/>
          <a:lstStyle>
            <a:lvl1pPr algn="ctr">
              <a:defRPr>
                <a:solidFill>
                  <a:schemeClr val="tx1">
                    <a:lumMod val="50000"/>
                    <a:lumOff val="50000"/>
                  </a:schemeClr>
                </a:solidFill>
              </a:defRPr>
            </a:lvl1pPr>
          </a:lstStyle>
          <a:p>
            <a:r>
              <a:rPr lang="en-US"/>
              <a:t>Click icon to add picture</a:t>
            </a:r>
            <a:endParaRPr lang="en-GB"/>
          </a:p>
        </p:txBody>
      </p:sp>
      <p:sp>
        <p:nvSpPr>
          <p:cNvPr id="11" name="Text Placeholder 5">
            <a:extLst>
              <a:ext uri="{FF2B5EF4-FFF2-40B4-BE49-F238E27FC236}">
                <a16:creationId xmlns:a16="http://schemas.microsoft.com/office/drawing/2014/main" id="{A054B57D-0891-3345-8159-97160743FAD6}"/>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8" name="Slide Number Placeholder 5">
            <a:extLst>
              <a:ext uri="{FF2B5EF4-FFF2-40B4-BE49-F238E27FC236}">
                <a16:creationId xmlns:a16="http://schemas.microsoft.com/office/drawing/2014/main" id="{C82BDE7D-77A2-F644-B7FF-DFA5EEF45445}"/>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012989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AF100A-8CFA-FB41-9209-4D1C1527DE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715000"/>
          </a:xfrm>
          <a:prstGeom prst="rect">
            <a:avLst/>
          </a:prstGeom>
        </p:spPr>
      </p:pic>
      <p:sp>
        <p:nvSpPr>
          <p:cNvPr id="2" name="Title 1">
            <a:extLst>
              <a:ext uri="{FF2B5EF4-FFF2-40B4-BE49-F238E27FC236}">
                <a16:creationId xmlns:a16="http://schemas.microsoft.com/office/drawing/2014/main" id="{C1DB2397-4B58-C546-82A6-D5DA966217DB}"/>
              </a:ext>
            </a:extLst>
          </p:cNvPr>
          <p:cNvSpPr>
            <a:spLocks noGrp="1"/>
          </p:cNvSpPr>
          <p:nvPr>
            <p:ph type="title" hasCustomPrompt="1"/>
          </p:nvPr>
        </p:nvSpPr>
        <p:spPr>
          <a:xfrm>
            <a:off x="626400" y="1000000"/>
            <a:ext cx="7886700" cy="800000"/>
          </a:xfrm>
        </p:spPr>
        <p:txBody>
          <a:bodyPr/>
          <a:lstStyle>
            <a:lvl1pPr>
              <a:defRPr sz="4400">
                <a:solidFill>
                  <a:schemeClr val="bg1"/>
                </a:solidFill>
              </a:defRPr>
            </a:lvl1pPr>
          </a:lstStyle>
          <a:p>
            <a:r>
              <a:rPr lang="en-US"/>
              <a:t>Agenda title slide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hasCustomPrompt="1"/>
          </p:nvPr>
        </p:nvSpPr>
        <p:spPr>
          <a:xfrm>
            <a:off x="628650" y="1913193"/>
            <a:ext cx="2814767" cy="2689876"/>
          </a:xfrm>
        </p:spPr>
        <p:txBody>
          <a:bodyPr/>
          <a:lstStyle>
            <a:lvl1pPr>
              <a:lnSpc>
                <a:spcPct val="105000"/>
              </a:lnSpc>
              <a:spcAft>
                <a:spcPts val="1200"/>
              </a:spcAft>
              <a:defRPr sz="1400" b="0">
                <a:solidFill>
                  <a:schemeClr val="bg1"/>
                </a:solidFill>
              </a:defRPr>
            </a:lvl1pPr>
            <a:lvl2pPr>
              <a:spcBef>
                <a:spcPts val="0"/>
              </a:spcBef>
              <a:spcAft>
                <a:spcPts val="1600"/>
              </a:spcAft>
              <a:defRPr sz="1500" b="0">
                <a:solidFill>
                  <a:schemeClr val="bg1"/>
                </a:solidFill>
              </a:defRPr>
            </a:lvl2pPr>
            <a:lvl3pPr>
              <a:defRPr sz="2000">
                <a:solidFill>
                  <a:schemeClr val="tx2"/>
                </a:solidFill>
              </a:defRPr>
            </a:lvl3pPr>
            <a:lvl4pPr>
              <a:defRPr sz="2000">
                <a:solidFill>
                  <a:schemeClr val="tx2"/>
                </a:solidFill>
              </a:defRPr>
            </a:lvl4pPr>
            <a:lvl5pPr>
              <a:defRPr sz="2000">
                <a:solidFill>
                  <a:schemeClr val="tx2"/>
                </a:solidFill>
              </a:defRPr>
            </a:lvl5pPr>
          </a:lstStyle>
          <a:p>
            <a:pPr lvl="0"/>
            <a:r>
              <a:rPr lang="en-US"/>
              <a:t>Use this page to break up the sections of the presentation listed in the agenda.</a:t>
            </a:r>
          </a:p>
        </p:txBody>
      </p:sp>
      <p:sp>
        <p:nvSpPr>
          <p:cNvPr id="6" name="Slide Number Placeholder 5">
            <a:extLst>
              <a:ext uri="{FF2B5EF4-FFF2-40B4-BE49-F238E27FC236}">
                <a16:creationId xmlns:a16="http://schemas.microsoft.com/office/drawing/2014/main" id="{390F5769-0EC5-5849-B56E-3B46C9061244}"/>
              </a:ext>
            </a:extLst>
          </p:cNvPr>
          <p:cNvSpPr>
            <a:spLocks noGrp="1"/>
          </p:cNvSpPr>
          <p:nvPr>
            <p:ph type="sldNum" sz="quarter" idx="12"/>
          </p:nvPr>
        </p:nvSpPr>
        <p:spPr/>
        <p:txBody>
          <a:bodyPr/>
          <a:lstStyle>
            <a:lvl1pPr marL="222250" indent="-222250">
              <a:buFontTx/>
              <a:buBlip>
                <a:blip r:embed="rId3"/>
              </a:buBlip>
              <a:defRPr b="1">
                <a:solidFill>
                  <a:schemeClr val="bg1"/>
                </a:solidFill>
              </a:defRPr>
            </a:lvl1pPr>
          </a:lstStyle>
          <a:p>
            <a:fld id="{EC7C2977-3EB5-6646-BD06-050EFD497C29}" type="slidenum">
              <a:rPr lang="en-GB" smtClean="0"/>
              <a:pPr/>
              <a:t>‹#›</a:t>
            </a:fld>
            <a:endParaRPr lang="en-GB"/>
          </a:p>
        </p:txBody>
      </p:sp>
      <p:sp>
        <p:nvSpPr>
          <p:cNvPr id="11" name="Text Placeholder 7">
            <a:extLst>
              <a:ext uri="{FF2B5EF4-FFF2-40B4-BE49-F238E27FC236}">
                <a16:creationId xmlns:a16="http://schemas.microsoft.com/office/drawing/2014/main" id="{7CB25A5C-BC92-7241-BCC0-E0AAC3DB2C82}"/>
              </a:ext>
            </a:extLst>
          </p:cNvPr>
          <p:cNvSpPr>
            <a:spLocks noGrp="1"/>
          </p:cNvSpPr>
          <p:nvPr>
            <p:ph type="body" sz="quarter" idx="13" hasCustomPrompt="1"/>
          </p:nvPr>
        </p:nvSpPr>
        <p:spPr>
          <a:xfrm>
            <a:off x="626400" y="411393"/>
            <a:ext cx="7886700" cy="353256"/>
          </a:xfrm>
        </p:spPr>
        <p:txBody>
          <a:bodyPr/>
          <a:lstStyle>
            <a:lvl1pPr>
              <a:defRPr sz="15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Header</a:t>
            </a:r>
          </a:p>
        </p:txBody>
      </p:sp>
    </p:spTree>
    <p:extLst>
      <p:ext uri="{BB962C8B-B14F-4D97-AF65-F5344CB8AC3E}">
        <p14:creationId xmlns:p14="http://schemas.microsoft.com/office/powerpoint/2010/main" val="3346901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11" name="Text Placeholder 5">
            <a:extLst>
              <a:ext uri="{FF2B5EF4-FFF2-40B4-BE49-F238E27FC236}">
                <a16:creationId xmlns:a16="http://schemas.microsoft.com/office/drawing/2014/main" id="{58B9EB89-9122-6B4A-ABF7-08E35916C5FA}"/>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9" name="Slide Number Placeholder 5">
            <a:extLst>
              <a:ext uri="{FF2B5EF4-FFF2-40B4-BE49-F238E27FC236}">
                <a16:creationId xmlns:a16="http://schemas.microsoft.com/office/drawing/2014/main" id="{0F7778E7-F907-634D-98B3-C039422EF5B9}"/>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08566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p:txBody>
          <a:bodyPr/>
          <a:lstStyle/>
          <a:p>
            <a:r>
              <a:rPr lang="en-US"/>
              <a:t>Click to edit Master title style</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9" name="Text Placeholder 5">
            <a:extLst>
              <a:ext uri="{FF2B5EF4-FFF2-40B4-BE49-F238E27FC236}">
                <a16:creationId xmlns:a16="http://schemas.microsoft.com/office/drawing/2014/main" id="{5C73B1BC-313F-D24D-8C55-55F3D6DFF38F}"/>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7" name="Slide Number Placeholder 5">
            <a:extLst>
              <a:ext uri="{FF2B5EF4-FFF2-40B4-BE49-F238E27FC236}">
                <a16:creationId xmlns:a16="http://schemas.microsoft.com/office/drawing/2014/main" id="{283D0B1E-6768-BB44-9FB1-6F2403E0BF79}"/>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965437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agram with tex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a:xfrm>
            <a:off x="5984240" y="1320800"/>
            <a:ext cx="2397760" cy="3691809"/>
          </a:xfrm>
        </p:spPr>
        <p:txBody>
          <a:bodyPr/>
          <a:lstStyle>
            <a:lvl1pPr>
              <a:defRPr sz="1400">
                <a:solidFill>
                  <a:schemeClr val="accent1"/>
                </a:solidFill>
              </a:defRPr>
            </a:lvl1pPr>
            <a:lvl2pPr>
              <a:defRPr>
                <a:solidFill>
                  <a:schemeClr val="tx2"/>
                </a:solidFill>
              </a:defRPr>
            </a:lvl2pPr>
            <a:lvl3pPr>
              <a:defRPr>
                <a:solidFill>
                  <a:schemeClr val="tx2"/>
                </a:solidFill>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200000"/>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5" name="Content Placeholder 4">
            <a:extLst>
              <a:ext uri="{FF2B5EF4-FFF2-40B4-BE49-F238E27FC236}">
                <a16:creationId xmlns:a16="http://schemas.microsoft.com/office/drawing/2014/main" id="{6694F2DD-2594-8544-A388-9A2B4223BA00}"/>
              </a:ext>
            </a:extLst>
          </p:cNvPr>
          <p:cNvSpPr>
            <a:spLocks noGrp="1"/>
          </p:cNvSpPr>
          <p:nvPr>
            <p:ph sz="quarter" idx="14" hasCustomPrompt="1"/>
          </p:nvPr>
        </p:nvSpPr>
        <p:spPr>
          <a:xfrm>
            <a:off x="627064" y="1321153"/>
            <a:ext cx="5151437" cy="3691456"/>
          </a:xfrm>
          <a:solidFill>
            <a:schemeClr val="bg1"/>
          </a:solidFill>
        </p:spPr>
        <p:txBody>
          <a:bodyPr/>
          <a:lstStyle/>
          <a:p>
            <a:pPr lvl="0"/>
            <a:r>
              <a:rPr lang="en-US"/>
              <a:t>Diagram placeholder area. Delete if not needed</a:t>
            </a:r>
            <a:endParaRPr lang="en-GB"/>
          </a:p>
        </p:txBody>
      </p:sp>
      <p:sp>
        <p:nvSpPr>
          <p:cNvPr id="9" name="Text Placeholder 5">
            <a:extLst>
              <a:ext uri="{FF2B5EF4-FFF2-40B4-BE49-F238E27FC236}">
                <a16:creationId xmlns:a16="http://schemas.microsoft.com/office/drawing/2014/main" id="{B029C4BC-9B3E-4B4A-9D88-77E450AD9319}"/>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0" name="Slide Number Placeholder 5">
            <a:extLst>
              <a:ext uri="{FF2B5EF4-FFF2-40B4-BE49-F238E27FC236}">
                <a16:creationId xmlns:a16="http://schemas.microsoft.com/office/drawing/2014/main" id="{2D61A34C-45A8-1342-9D09-CF2F5AEC1CFB}"/>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372398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text left and right with image">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6FB7996-A033-2548-BD9D-BBE2F96C6ADC}"/>
              </a:ext>
            </a:extLst>
          </p:cNvPr>
          <p:cNvSpPr>
            <a:spLocks noGrp="1"/>
          </p:cNvSpPr>
          <p:nvPr>
            <p:ph type="body" sz="quarter" idx="18"/>
          </p:nvPr>
        </p:nvSpPr>
        <p:spPr>
          <a:xfrm>
            <a:off x="4166055" y="2401040"/>
            <a:ext cx="1428781" cy="2174033"/>
          </a:xfrm>
          <a:solidFill>
            <a:schemeClr val="accent1"/>
          </a:solidFill>
        </p:spPr>
        <p:txBody>
          <a:bodyPr/>
          <a:lstStyle>
            <a:lvl1pPr>
              <a:defRPr>
                <a:solidFill>
                  <a:schemeClr val="bg2">
                    <a:alpha val="0"/>
                  </a:schemeClr>
                </a:solidFill>
              </a:defRPr>
            </a:lvl1pPr>
          </a:lstStyle>
          <a:p>
            <a:pPr lvl="0"/>
            <a:r>
              <a:rPr lang="en-US"/>
              <a:t>Edit Master text styles</a:t>
            </a:r>
          </a:p>
        </p:txBody>
      </p:sp>
      <p:sp>
        <p:nvSpPr>
          <p:cNvPr id="2" name="Title 1">
            <a:extLst>
              <a:ext uri="{FF2B5EF4-FFF2-40B4-BE49-F238E27FC236}">
                <a16:creationId xmlns:a16="http://schemas.microsoft.com/office/drawing/2014/main" id="{C1DB2397-4B58-C546-82A6-D5DA966217DB}"/>
              </a:ext>
            </a:extLst>
          </p:cNvPr>
          <p:cNvSpPr>
            <a:spLocks noGrp="1"/>
          </p:cNvSpPr>
          <p:nvPr>
            <p:ph type="title"/>
          </p:nvPr>
        </p:nvSpPr>
        <p:spPr>
          <a:xfrm>
            <a:off x="626400" y="399481"/>
            <a:ext cx="7886700" cy="285676"/>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7DC7751-4796-4A42-8CAF-B833F7F43634}"/>
              </a:ext>
            </a:extLst>
          </p:cNvPr>
          <p:cNvSpPr>
            <a:spLocks noGrp="1"/>
          </p:cNvSpPr>
          <p:nvPr>
            <p:ph idx="1"/>
          </p:nvPr>
        </p:nvSpPr>
        <p:spPr>
          <a:xfrm>
            <a:off x="626400" y="1757406"/>
            <a:ext cx="2520000" cy="2468300"/>
          </a:xfrm>
        </p:spPr>
        <p:txBody>
          <a:bodyPr/>
          <a:lstStyle>
            <a:lvl1pPr>
              <a:lnSpc>
                <a:spcPct val="113000"/>
              </a:lnSpc>
              <a:spcAft>
                <a:spcPts val="400"/>
              </a:spcAft>
              <a:defRPr sz="1400">
                <a:solidFill>
                  <a:schemeClr val="accent1"/>
                </a:solidFill>
              </a:defRPr>
            </a:lvl1pPr>
            <a:lvl2pPr>
              <a:lnSpc>
                <a:spcPct val="113000"/>
              </a:lnSpc>
              <a:spcAft>
                <a:spcPts val="400"/>
              </a:spcAft>
              <a:defRPr>
                <a:solidFill>
                  <a:schemeClr val="tx2"/>
                </a:solidFill>
              </a:defRPr>
            </a:lvl2pPr>
            <a:lvl3pPr>
              <a:defRPr>
                <a:solidFill>
                  <a:schemeClr val="accent1"/>
                </a:solidFill>
              </a:defRPr>
            </a:lvl3pPr>
          </a:lstStyle>
          <a:p>
            <a:pPr lvl="0"/>
            <a:r>
              <a:rPr lang="en-US"/>
              <a:t>Edit Master text styles</a:t>
            </a:r>
          </a:p>
          <a:p>
            <a:pPr lvl="1"/>
            <a:r>
              <a:rPr lang="en-US"/>
              <a:t>Second level</a:t>
            </a:r>
          </a:p>
        </p:txBody>
      </p:sp>
      <p:sp>
        <p:nvSpPr>
          <p:cNvPr id="8" name="Text Placeholder 7">
            <a:extLst>
              <a:ext uri="{FF2B5EF4-FFF2-40B4-BE49-F238E27FC236}">
                <a16:creationId xmlns:a16="http://schemas.microsoft.com/office/drawing/2014/main" id="{83279B2C-A531-AA46-9324-92823F62CCBF}"/>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11" name="Content Placeholder 2">
            <a:extLst>
              <a:ext uri="{FF2B5EF4-FFF2-40B4-BE49-F238E27FC236}">
                <a16:creationId xmlns:a16="http://schemas.microsoft.com/office/drawing/2014/main" id="{92545C89-3A74-234A-88C0-CD9A7DB0531A}"/>
              </a:ext>
            </a:extLst>
          </p:cNvPr>
          <p:cNvSpPr>
            <a:spLocks noGrp="1"/>
          </p:cNvSpPr>
          <p:nvPr>
            <p:ph idx="14"/>
          </p:nvPr>
        </p:nvSpPr>
        <p:spPr>
          <a:xfrm>
            <a:off x="5993100" y="1757406"/>
            <a:ext cx="2520000" cy="2468300"/>
          </a:xfrm>
        </p:spPr>
        <p:txBody>
          <a:bodyPr/>
          <a:lstStyle>
            <a:lvl1pPr algn="r">
              <a:lnSpc>
                <a:spcPct val="113000"/>
              </a:lnSpc>
              <a:spcAft>
                <a:spcPts val="400"/>
              </a:spcAft>
              <a:defRPr sz="1400">
                <a:solidFill>
                  <a:schemeClr val="accent1"/>
                </a:solidFill>
              </a:defRPr>
            </a:lvl1pPr>
            <a:lvl2pPr algn="r">
              <a:lnSpc>
                <a:spcPct val="113000"/>
              </a:lnSpc>
              <a:spcAft>
                <a:spcPts val="400"/>
              </a:spcAft>
              <a:defRPr>
                <a:solidFill>
                  <a:schemeClr val="tx2"/>
                </a:solidFill>
              </a:defRPr>
            </a:lvl2pPr>
            <a:lvl3pPr algn="r">
              <a:spcAft>
                <a:spcPts val="400"/>
              </a:spcAft>
              <a:defRPr>
                <a:solidFill>
                  <a:schemeClr val="accent1"/>
                </a:solidFill>
              </a:defRPr>
            </a:lvl3pPr>
            <a:lvl4pPr algn="r">
              <a:spcAft>
                <a:spcPts val="400"/>
              </a:spcAft>
              <a:defRPr/>
            </a:lvl4pPr>
            <a:lvl5pPr algn="r">
              <a:spcAft>
                <a:spcPts val="400"/>
              </a:spcAft>
              <a:defRPr/>
            </a:lvl5pPr>
          </a:lstStyle>
          <a:p>
            <a:pPr lvl="0"/>
            <a:r>
              <a:rPr lang="en-US"/>
              <a:t>Edit Master text styles</a:t>
            </a:r>
          </a:p>
          <a:p>
            <a:pPr lvl="1"/>
            <a:r>
              <a:rPr lang="en-US"/>
              <a:t>Second level</a:t>
            </a:r>
          </a:p>
        </p:txBody>
      </p:sp>
      <p:sp>
        <p:nvSpPr>
          <p:cNvPr id="14" name="Picture Placeholder 13">
            <a:extLst>
              <a:ext uri="{FF2B5EF4-FFF2-40B4-BE49-F238E27FC236}">
                <a16:creationId xmlns:a16="http://schemas.microsoft.com/office/drawing/2014/main" id="{0D417E70-C239-7342-8BC8-D280AFA8EF4D}"/>
              </a:ext>
            </a:extLst>
          </p:cNvPr>
          <p:cNvSpPr>
            <a:spLocks noGrp="1"/>
          </p:cNvSpPr>
          <p:nvPr>
            <p:ph type="pic" sz="quarter" idx="16"/>
          </p:nvPr>
        </p:nvSpPr>
        <p:spPr>
          <a:xfrm>
            <a:off x="3429001" y="1667073"/>
            <a:ext cx="2068513" cy="2800858"/>
          </a:xfrm>
          <a:solidFill>
            <a:schemeClr val="bg1">
              <a:lumMod val="85000"/>
            </a:schemeClr>
          </a:solidFill>
        </p:spPr>
        <p:txBody>
          <a:bodyPr anchor="ctr"/>
          <a:lstStyle>
            <a:lvl1pPr algn="ctr">
              <a:defRPr/>
            </a:lvl1pPr>
          </a:lstStyle>
          <a:p>
            <a:r>
              <a:rPr lang="en-US"/>
              <a:t>Click icon to add picture</a:t>
            </a:r>
          </a:p>
        </p:txBody>
      </p:sp>
      <p:sp>
        <p:nvSpPr>
          <p:cNvPr id="7" name="Text Placeholder 6">
            <a:extLst>
              <a:ext uri="{FF2B5EF4-FFF2-40B4-BE49-F238E27FC236}">
                <a16:creationId xmlns:a16="http://schemas.microsoft.com/office/drawing/2014/main" id="{647062B7-FA71-024D-913D-60F44D7FCDCE}"/>
              </a:ext>
            </a:extLst>
          </p:cNvPr>
          <p:cNvSpPr>
            <a:spLocks noGrp="1"/>
          </p:cNvSpPr>
          <p:nvPr>
            <p:ph type="body" sz="quarter" idx="15"/>
          </p:nvPr>
        </p:nvSpPr>
        <p:spPr>
          <a:xfrm>
            <a:off x="3429211" y="1667074"/>
            <a:ext cx="2068426" cy="1101159"/>
          </a:xfrm>
          <a:noFill/>
        </p:spPr>
        <p:txBody>
          <a:bodyPr lIns="108000" tIns="36000" rIns="72000" bIns="36000" anchor="t"/>
          <a:lstStyle>
            <a:lvl1pPr algn="l">
              <a:lnSpc>
                <a:spcPct val="100000"/>
              </a:lnSpc>
              <a:spcAft>
                <a:spcPts val="0"/>
              </a:spcAft>
              <a:defRPr sz="22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Master text styles</a:t>
            </a:r>
          </a:p>
        </p:txBody>
      </p:sp>
      <p:sp>
        <p:nvSpPr>
          <p:cNvPr id="15" name="Text Placeholder 5">
            <a:extLst>
              <a:ext uri="{FF2B5EF4-FFF2-40B4-BE49-F238E27FC236}">
                <a16:creationId xmlns:a16="http://schemas.microsoft.com/office/drawing/2014/main" id="{B0566D3E-76BD-E94E-A123-7707E051D48D}"/>
              </a:ext>
            </a:extLst>
          </p:cNvPr>
          <p:cNvSpPr>
            <a:spLocks noGrp="1"/>
          </p:cNvSpPr>
          <p:nvPr>
            <p:ph type="body" sz="quarter" idx="17"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16" name="Slide Number Placeholder 5">
            <a:extLst>
              <a:ext uri="{FF2B5EF4-FFF2-40B4-BE49-F238E27FC236}">
                <a16:creationId xmlns:a16="http://schemas.microsoft.com/office/drawing/2014/main" id="{4F1D36D4-0C94-FE42-A7DD-FE4B58495B1E}"/>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2900547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ur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FE655-9B19-FC40-B5F8-C620C41ED9DA}"/>
              </a:ext>
            </a:extLst>
          </p:cNvPr>
          <p:cNvSpPr>
            <a:spLocks noGrp="1"/>
          </p:cNvSpPr>
          <p:nvPr>
            <p:ph type="title" hasCustomPrompt="1"/>
          </p:nvPr>
        </p:nvSpPr>
        <p:spPr/>
        <p:txBody>
          <a:bodyPr/>
          <a:lstStyle/>
          <a:p>
            <a:r>
              <a:rPr lang="en-US"/>
              <a:t>Our team or title here</a:t>
            </a:r>
            <a:endParaRPr lang="en-GB"/>
          </a:p>
        </p:txBody>
      </p:sp>
      <p:sp>
        <p:nvSpPr>
          <p:cNvPr id="4" name="Text Placeholder 7">
            <a:extLst>
              <a:ext uri="{FF2B5EF4-FFF2-40B4-BE49-F238E27FC236}">
                <a16:creationId xmlns:a16="http://schemas.microsoft.com/office/drawing/2014/main" id="{433D5CA3-3D5D-144A-90E0-73F5A73FDF49}"/>
              </a:ext>
            </a:extLst>
          </p:cNvPr>
          <p:cNvSpPr>
            <a:spLocks noGrp="1"/>
          </p:cNvSpPr>
          <p:nvPr>
            <p:ph type="body" sz="quarter" idx="13"/>
          </p:nvPr>
        </p:nvSpPr>
        <p:spPr>
          <a:xfrm>
            <a:off x="626400" y="198386"/>
            <a:ext cx="7886700" cy="162000"/>
          </a:xfrm>
        </p:spPr>
        <p:txBody>
          <a:bodyPr/>
          <a:lstStyle>
            <a:lvl1pPr>
              <a:defRPr sz="1000">
                <a:solidFill>
                  <a:schemeClr val="tx2"/>
                </a:solidFill>
              </a:defRPr>
            </a:lvl1pPr>
            <a:lvl2pPr>
              <a:defRPr sz="675">
                <a:solidFill>
                  <a:schemeClr val="tx1"/>
                </a:solidFill>
              </a:defRPr>
            </a:lvl2pPr>
            <a:lvl3pPr>
              <a:defRPr sz="675">
                <a:solidFill>
                  <a:schemeClr val="tx1"/>
                </a:solidFill>
              </a:defRPr>
            </a:lvl3pPr>
            <a:lvl4pPr>
              <a:defRPr sz="675">
                <a:solidFill>
                  <a:schemeClr val="tx1"/>
                </a:solidFill>
              </a:defRPr>
            </a:lvl4pPr>
            <a:lvl5pPr>
              <a:defRPr sz="675">
                <a:solidFill>
                  <a:schemeClr val="tx1"/>
                </a:solidFill>
              </a:defRPr>
            </a:lvl5pPr>
          </a:lstStyle>
          <a:p>
            <a:pPr lvl="0"/>
            <a:r>
              <a:rPr lang="en-US"/>
              <a:t>Edit Master text styles</a:t>
            </a:r>
          </a:p>
        </p:txBody>
      </p:sp>
      <p:sp>
        <p:nvSpPr>
          <p:cNvPr id="6" name="Picture Placeholder 5">
            <a:extLst>
              <a:ext uri="{FF2B5EF4-FFF2-40B4-BE49-F238E27FC236}">
                <a16:creationId xmlns:a16="http://schemas.microsoft.com/office/drawing/2014/main" id="{9DAFA951-842F-1346-917E-E05EEECD92E6}"/>
              </a:ext>
            </a:extLst>
          </p:cNvPr>
          <p:cNvSpPr>
            <a:spLocks noGrp="1" noChangeAspect="1"/>
          </p:cNvSpPr>
          <p:nvPr>
            <p:ph type="pic" sz="quarter" idx="14"/>
          </p:nvPr>
        </p:nvSpPr>
        <p:spPr>
          <a:xfrm>
            <a:off x="2257642" y="1144033"/>
            <a:ext cx="1206000" cy="1340000"/>
          </a:xfrm>
          <a:solidFill>
            <a:schemeClr val="bg1">
              <a:lumMod val="85000"/>
            </a:schemeClr>
          </a:solidFill>
        </p:spPr>
        <p:txBody>
          <a:bodyPr/>
          <a:lstStyle/>
          <a:p>
            <a:r>
              <a:rPr lang="en-US"/>
              <a:t>Click icon to add picture</a:t>
            </a:r>
            <a:endParaRPr lang="en-GB"/>
          </a:p>
        </p:txBody>
      </p:sp>
      <p:sp>
        <p:nvSpPr>
          <p:cNvPr id="7" name="Picture Placeholder 5">
            <a:extLst>
              <a:ext uri="{FF2B5EF4-FFF2-40B4-BE49-F238E27FC236}">
                <a16:creationId xmlns:a16="http://schemas.microsoft.com/office/drawing/2014/main" id="{EBFC1749-382B-0344-AFD6-C38EDD038FCD}"/>
              </a:ext>
            </a:extLst>
          </p:cNvPr>
          <p:cNvSpPr>
            <a:spLocks noGrp="1" noChangeAspect="1"/>
          </p:cNvSpPr>
          <p:nvPr>
            <p:ph type="pic" sz="quarter" idx="15"/>
          </p:nvPr>
        </p:nvSpPr>
        <p:spPr>
          <a:xfrm>
            <a:off x="3971716" y="1136268"/>
            <a:ext cx="1206000" cy="1340000"/>
          </a:xfrm>
          <a:solidFill>
            <a:schemeClr val="bg1">
              <a:lumMod val="85000"/>
            </a:schemeClr>
          </a:solidFill>
        </p:spPr>
        <p:txBody>
          <a:bodyPr/>
          <a:lstStyle/>
          <a:p>
            <a:r>
              <a:rPr lang="en-US"/>
              <a:t>Click icon to add picture</a:t>
            </a:r>
            <a:endParaRPr lang="en-GB"/>
          </a:p>
        </p:txBody>
      </p:sp>
      <p:sp>
        <p:nvSpPr>
          <p:cNvPr id="8" name="Picture Placeholder 5">
            <a:extLst>
              <a:ext uri="{FF2B5EF4-FFF2-40B4-BE49-F238E27FC236}">
                <a16:creationId xmlns:a16="http://schemas.microsoft.com/office/drawing/2014/main" id="{B86AA866-5F97-B54D-847A-1E7CBC3E5F46}"/>
              </a:ext>
            </a:extLst>
          </p:cNvPr>
          <p:cNvSpPr>
            <a:spLocks noGrp="1" noChangeAspect="1"/>
          </p:cNvSpPr>
          <p:nvPr>
            <p:ph type="pic" sz="quarter" idx="16"/>
          </p:nvPr>
        </p:nvSpPr>
        <p:spPr>
          <a:xfrm>
            <a:off x="5685790" y="1141476"/>
            <a:ext cx="1206000" cy="1340000"/>
          </a:xfrm>
          <a:solidFill>
            <a:schemeClr val="bg1">
              <a:lumMod val="85000"/>
            </a:schemeClr>
          </a:solidFill>
        </p:spPr>
        <p:txBody>
          <a:bodyPr/>
          <a:lstStyle/>
          <a:p>
            <a:r>
              <a:rPr lang="en-US"/>
              <a:t>Click icon to add picture</a:t>
            </a:r>
            <a:endParaRPr lang="en-GB"/>
          </a:p>
        </p:txBody>
      </p:sp>
      <p:sp>
        <p:nvSpPr>
          <p:cNvPr id="9" name="Picture Placeholder 5">
            <a:extLst>
              <a:ext uri="{FF2B5EF4-FFF2-40B4-BE49-F238E27FC236}">
                <a16:creationId xmlns:a16="http://schemas.microsoft.com/office/drawing/2014/main" id="{3574D57F-D4D1-CD43-9070-00E9D3905E8E}"/>
              </a:ext>
            </a:extLst>
          </p:cNvPr>
          <p:cNvSpPr>
            <a:spLocks noGrp="1" noChangeAspect="1"/>
          </p:cNvSpPr>
          <p:nvPr>
            <p:ph type="pic" sz="quarter" idx="17"/>
          </p:nvPr>
        </p:nvSpPr>
        <p:spPr>
          <a:xfrm>
            <a:off x="1400605" y="3092222"/>
            <a:ext cx="1206000" cy="1340000"/>
          </a:xfrm>
          <a:solidFill>
            <a:schemeClr val="bg1">
              <a:lumMod val="85000"/>
            </a:schemeClr>
          </a:solidFill>
        </p:spPr>
        <p:txBody>
          <a:bodyPr/>
          <a:lstStyle/>
          <a:p>
            <a:r>
              <a:rPr lang="en-US"/>
              <a:t>Click icon to add picture</a:t>
            </a:r>
            <a:endParaRPr lang="en-GB"/>
          </a:p>
        </p:txBody>
      </p:sp>
      <p:sp>
        <p:nvSpPr>
          <p:cNvPr id="10" name="Picture Placeholder 5">
            <a:extLst>
              <a:ext uri="{FF2B5EF4-FFF2-40B4-BE49-F238E27FC236}">
                <a16:creationId xmlns:a16="http://schemas.microsoft.com/office/drawing/2014/main" id="{D2E2E2FF-C42C-824A-9117-2ADE5AB68AB0}"/>
              </a:ext>
            </a:extLst>
          </p:cNvPr>
          <p:cNvSpPr>
            <a:spLocks noGrp="1" noChangeAspect="1"/>
          </p:cNvSpPr>
          <p:nvPr>
            <p:ph type="pic" sz="quarter" idx="18"/>
          </p:nvPr>
        </p:nvSpPr>
        <p:spPr>
          <a:xfrm>
            <a:off x="3114679" y="3084457"/>
            <a:ext cx="1206000" cy="1340000"/>
          </a:xfrm>
          <a:solidFill>
            <a:schemeClr val="bg1">
              <a:lumMod val="85000"/>
            </a:schemeClr>
          </a:solidFill>
        </p:spPr>
        <p:txBody>
          <a:bodyPr/>
          <a:lstStyle/>
          <a:p>
            <a:r>
              <a:rPr lang="en-US"/>
              <a:t>Click icon to add picture</a:t>
            </a:r>
            <a:endParaRPr lang="en-GB"/>
          </a:p>
        </p:txBody>
      </p:sp>
      <p:sp>
        <p:nvSpPr>
          <p:cNvPr id="11" name="Picture Placeholder 5">
            <a:extLst>
              <a:ext uri="{FF2B5EF4-FFF2-40B4-BE49-F238E27FC236}">
                <a16:creationId xmlns:a16="http://schemas.microsoft.com/office/drawing/2014/main" id="{42A4F409-099D-4E44-BC3E-76158589E411}"/>
              </a:ext>
            </a:extLst>
          </p:cNvPr>
          <p:cNvSpPr>
            <a:spLocks noGrp="1" noChangeAspect="1"/>
          </p:cNvSpPr>
          <p:nvPr>
            <p:ph type="pic" sz="quarter" idx="19"/>
          </p:nvPr>
        </p:nvSpPr>
        <p:spPr>
          <a:xfrm>
            <a:off x="4828753" y="3084457"/>
            <a:ext cx="1206000" cy="1340000"/>
          </a:xfrm>
          <a:solidFill>
            <a:schemeClr val="bg1">
              <a:lumMod val="85000"/>
            </a:schemeClr>
          </a:solidFill>
        </p:spPr>
        <p:txBody>
          <a:bodyPr/>
          <a:lstStyle/>
          <a:p>
            <a:r>
              <a:rPr lang="en-US"/>
              <a:t>Click icon to add picture</a:t>
            </a:r>
            <a:endParaRPr lang="en-GB"/>
          </a:p>
        </p:txBody>
      </p:sp>
      <p:sp>
        <p:nvSpPr>
          <p:cNvPr id="12" name="Picture Placeholder 5">
            <a:extLst>
              <a:ext uri="{FF2B5EF4-FFF2-40B4-BE49-F238E27FC236}">
                <a16:creationId xmlns:a16="http://schemas.microsoft.com/office/drawing/2014/main" id="{F7ED2F41-16BE-7340-BE24-69BA33FC3BC9}"/>
              </a:ext>
            </a:extLst>
          </p:cNvPr>
          <p:cNvSpPr>
            <a:spLocks noGrp="1" noChangeAspect="1"/>
          </p:cNvSpPr>
          <p:nvPr>
            <p:ph type="pic" sz="quarter" idx="20"/>
          </p:nvPr>
        </p:nvSpPr>
        <p:spPr>
          <a:xfrm>
            <a:off x="6542827" y="3092222"/>
            <a:ext cx="1206000" cy="1340000"/>
          </a:xfrm>
          <a:solidFill>
            <a:schemeClr val="bg1">
              <a:lumMod val="85000"/>
            </a:schemeClr>
          </a:solidFill>
        </p:spPr>
        <p:txBody>
          <a:bodyPr/>
          <a:lstStyle/>
          <a:p>
            <a:r>
              <a:rPr lang="en-US"/>
              <a:t>Click icon to add picture</a:t>
            </a:r>
            <a:endParaRPr lang="en-GB"/>
          </a:p>
        </p:txBody>
      </p:sp>
      <p:sp>
        <p:nvSpPr>
          <p:cNvPr id="14" name="Text Placeholder 13">
            <a:extLst>
              <a:ext uri="{FF2B5EF4-FFF2-40B4-BE49-F238E27FC236}">
                <a16:creationId xmlns:a16="http://schemas.microsoft.com/office/drawing/2014/main" id="{48DB054A-DB6B-514B-8C18-0EEC7F09F77C}"/>
              </a:ext>
            </a:extLst>
          </p:cNvPr>
          <p:cNvSpPr>
            <a:spLocks noGrp="1"/>
          </p:cNvSpPr>
          <p:nvPr>
            <p:ph type="body" sz="quarter" idx="21"/>
          </p:nvPr>
        </p:nvSpPr>
        <p:spPr>
          <a:xfrm>
            <a:off x="2369325" y="2574944"/>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16" name="Text Placeholder 13">
            <a:extLst>
              <a:ext uri="{FF2B5EF4-FFF2-40B4-BE49-F238E27FC236}">
                <a16:creationId xmlns:a16="http://schemas.microsoft.com/office/drawing/2014/main" id="{8AC3687F-B7D3-3545-B9D4-0BD7EBDBCB8D}"/>
              </a:ext>
            </a:extLst>
          </p:cNvPr>
          <p:cNvSpPr>
            <a:spLocks noGrp="1"/>
          </p:cNvSpPr>
          <p:nvPr>
            <p:ph type="body" sz="quarter" idx="22"/>
          </p:nvPr>
        </p:nvSpPr>
        <p:spPr>
          <a:xfrm>
            <a:off x="4091033" y="2574944"/>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17" name="Text Placeholder 13">
            <a:extLst>
              <a:ext uri="{FF2B5EF4-FFF2-40B4-BE49-F238E27FC236}">
                <a16:creationId xmlns:a16="http://schemas.microsoft.com/office/drawing/2014/main" id="{A7A610A8-F9F5-4B4B-9CD8-8BC95C3DFDAE}"/>
              </a:ext>
            </a:extLst>
          </p:cNvPr>
          <p:cNvSpPr>
            <a:spLocks noGrp="1"/>
          </p:cNvSpPr>
          <p:nvPr>
            <p:ph type="body" sz="quarter" idx="23"/>
          </p:nvPr>
        </p:nvSpPr>
        <p:spPr>
          <a:xfrm>
            <a:off x="5812741" y="2574944"/>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18" name="Text Placeholder 13">
            <a:extLst>
              <a:ext uri="{FF2B5EF4-FFF2-40B4-BE49-F238E27FC236}">
                <a16:creationId xmlns:a16="http://schemas.microsoft.com/office/drawing/2014/main" id="{717ACEC3-5DB4-844D-8D06-699FA213EB70}"/>
              </a:ext>
            </a:extLst>
          </p:cNvPr>
          <p:cNvSpPr>
            <a:spLocks noGrp="1"/>
          </p:cNvSpPr>
          <p:nvPr>
            <p:ph type="body" sz="quarter" idx="24"/>
          </p:nvPr>
        </p:nvSpPr>
        <p:spPr>
          <a:xfrm>
            <a:off x="1504352" y="4524942"/>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19" name="Text Placeholder 13">
            <a:extLst>
              <a:ext uri="{FF2B5EF4-FFF2-40B4-BE49-F238E27FC236}">
                <a16:creationId xmlns:a16="http://schemas.microsoft.com/office/drawing/2014/main" id="{47A34F52-A900-9848-B724-F9B9918C7BBD}"/>
              </a:ext>
            </a:extLst>
          </p:cNvPr>
          <p:cNvSpPr>
            <a:spLocks noGrp="1"/>
          </p:cNvSpPr>
          <p:nvPr>
            <p:ph type="body" sz="quarter" idx="25"/>
          </p:nvPr>
        </p:nvSpPr>
        <p:spPr>
          <a:xfrm>
            <a:off x="3223314" y="4524942"/>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20" name="Text Placeholder 13">
            <a:extLst>
              <a:ext uri="{FF2B5EF4-FFF2-40B4-BE49-F238E27FC236}">
                <a16:creationId xmlns:a16="http://schemas.microsoft.com/office/drawing/2014/main" id="{85CB3C35-73FC-D849-861C-55CC7F6B4804}"/>
              </a:ext>
            </a:extLst>
          </p:cNvPr>
          <p:cNvSpPr>
            <a:spLocks noGrp="1"/>
          </p:cNvSpPr>
          <p:nvPr>
            <p:ph type="body" sz="quarter" idx="26"/>
          </p:nvPr>
        </p:nvSpPr>
        <p:spPr>
          <a:xfrm>
            <a:off x="4942276" y="4524942"/>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21" name="Text Placeholder 13">
            <a:extLst>
              <a:ext uri="{FF2B5EF4-FFF2-40B4-BE49-F238E27FC236}">
                <a16:creationId xmlns:a16="http://schemas.microsoft.com/office/drawing/2014/main" id="{55CEA988-179A-5149-A13A-D468286DB369}"/>
              </a:ext>
            </a:extLst>
          </p:cNvPr>
          <p:cNvSpPr>
            <a:spLocks noGrp="1"/>
          </p:cNvSpPr>
          <p:nvPr>
            <p:ph type="body" sz="quarter" idx="27"/>
          </p:nvPr>
        </p:nvSpPr>
        <p:spPr>
          <a:xfrm>
            <a:off x="6661238" y="4524942"/>
            <a:ext cx="1358900" cy="273403"/>
          </a:xfrm>
        </p:spPr>
        <p:txBody>
          <a:bodyPr/>
          <a:lstStyle>
            <a:lvl1pPr>
              <a:lnSpc>
                <a:spcPct val="100000"/>
              </a:lnSpc>
              <a:spcBef>
                <a:spcPts val="0"/>
              </a:spcBef>
              <a:spcAft>
                <a:spcPts val="0"/>
              </a:spcAft>
              <a:defRPr sz="1000">
                <a:solidFill>
                  <a:schemeClr val="accent1"/>
                </a:solidFill>
              </a:defRPr>
            </a:lvl1pPr>
            <a:lvl2pPr>
              <a:lnSpc>
                <a:spcPct val="100000"/>
              </a:lnSpc>
              <a:spcBef>
                <a:spcPts val="0"/>
              </a:spcBef>
              <a:spcAft>
                <a:spcPts val="0"/>
              </a:spcAft>
              <a:defRPr sz="1000">
                <a:solidFill>
                  <a:schemeClr val="tx2"/>
                </a:solidFill>
              </a:defRPr>
            </a:lvl2pPr>
          </a:lstStyle>
          <a:p>
            <a:pPr lvl="0"/>
            <a:r>
              <a:rPr lang="en-US"/>
              <a:t>Edit Master text styles</a:t>
            </a:r>
          </a:p>
          <a:p>
            <a:pPr lvl="1"/>
            <a:r>
              <a:rPr lang="en-US"/>
              <a:t>Second level</a:t>
            </a:r>
          </a:p>
        </p:txBody>
      </p:sp>
      <p:sp>
        <p:nvSpPr>
          <p:cNvPr id="22" name="Text Placeholder 5">
            <a:extLst>
              <a:ext uri="{FF2B5EF4-FFF2-40B4-BE49-F238E27FC236}">
                <a16:creationId xmlns:a16="http://schemas.microsoft.com/office/drawing/2014/main" id="{FE738DA4-F94A-A14E-A798-CC533BF85D4C}"/>
              </a:ext>
            </a:extLst>
          </p:cNvPr>
          <p:cNvSpPr>
            <a:spLocks noGrp="1"/>
          </p:cNvSpPr>
          <p:nvPr>
            <p:ph type="body" sz="quarter" idx="28" hasCustomPrompt="1"/>
          </p:nvPr>
        </p:nvSpPr>
        <p:spPr>
          <a:xfrm>
            <a:off x="606425" y="5418784"/>
            <a:ext cx="3965575" cy="139996"/>
          </a:xfrm>
        </p:spPr>
        <p:txBody>
          <a:bodyPr anchor="ctr"/>
          <a:lstStyle>
            <a:lvl1pPr>
              <a:defRPr sz="800" b="0" i="1" spc="0" baseline="0">
                <a:solidFill>
                  <a:schemeClr val="tx2"/>
                </a:solidFill>
              </a:defRPr>
            </a:lvl1pPr>
          </a:lstStyle>
          <a:p>
            <a:pPr lvl="0"/>
            <a:r>
              <a:rPr lang="en-US"/>
              <a:t>Source:</a:t>
            </a:r>
            <a:endParaRPr lang="en-GB"/>
          </a:p>
        </p:txBody>
      </p:sp>
      <p:sp>
        <p:nvSpPr>
          <p:cNvPr id="23" name="Slide Number Placeholder 5">
            <a:extLst>
              <a:ext uri="{FF2B5EF4-FFF2-40B4-BE49-F238E27FC236}">
                <a16:creationId xmlns:a16="http://schemas.microsoft.com/office/drawing/2014/main" id="{58A8031E-59A9-D047-B5B7-B832370C2B76}"/>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3"/>
              </a:buBlip>
            </a:pPr>
            <a:fld id="{EC7C2977-3EB5-6646-BD06-050EFD497C29}" type="slidenum">
              <a:rPr lang="en-GB" smtClean="0"/>
              <a:pPr>
                <a:buFontTx/>
                <a:buBlip>
                  <a:blip r:embed="rId3"/>
                </a:buBlip>
              </a:pPr>
              <a:t>‹#›</a:t>
            </a:fld>
            <a:endParaRPr lang="en-GB"/>
          </a:p>
        </p:txBody>
      </p:sp>
    </p:spTree>
    <p:extLst>
      <p:ext uri="{BB962C8B-B14F-4D97-AF65-F5344CB8AC3E}">
        <p14:creationId xmlns:p14="http://schemas.microsoft.com/office/powerpoint/2010/main" val="293346150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ECFA6-231A-D542-ADE1-24CDFDF1E241}"/>
              </a:ext>
            </a:extLst>
          </p:cNvPr>
          <p:cNvSpPr>
            <a:spLocks noGrp="1"/>
          </p:cNvSpPr>
          <p:nvPr>
            <p:ph type="title"/>
          </p:nvPr>
        </p:nvSpPr>
        <p:spPr>
          <a:xfrm>
            <a:off x="626400" y="399481"/>
            <a:ext cx="7886700" cy="285676"/>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18D8A12-7E2E-2044-B038-108DE5F25A65}"/>
              </a:ext>
            </a:extLst>
          </p:cNvPr>
          <p:cNvSpPr>
            <a:spLocks noGrp="1"/>
          </p:cNvSpPr>
          <p:nvPr>
            <p:ph type="body" idx="1"/>
          </p:nvPr>
        </p:nvSpPr>
        <p:spPr>
          <a:xfrm>
            <a:off x="606426" y="984000"/>
            <a:ext cx="7908925" cy="362611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42A685A1-581F-4B4C-B33B-02C2E7EE3B91}"/>
              </a:ext>
            </a:extLst>
          </p:cNvPr>
          <p:cNvSpPr>
            <a:spLocks noGrp="1"/>
          </p:cNvSpPr>
          <p:nvPr>
            <p:ph type="sldNum" sz="quarter" idx="4"/>
          </p:nvPr>
        </p:nvSpPr>
        <p:spPr>
          <a:xfrm>
            <a:off x="8226001" y="5336647"/>
            <a:ext cx="499565" cy="304271"/>
          </a:xfrm>
          <a:prstGeom prst="rect">
            <a:avLst/>
          </a:prstGeom>
        </p:spPr>
        <p:txBody>
          <a:bodyPr vert="horz" lIns="0" tIns="0" rIns="0" bIns="0" rtlCol="0" anchor="ctr">
            <a:noAutofit/>
          </a:bodyPr>
          <a:lstStyle>
            <a:lvl1pPr marL="222250" indent="-222250" algn="l" fontAlgn="ctr">
              <a:buSzPct val="400000"/>
              <a:buFontTx/>
              <a:buBlip>
                <a:blip r:embed="rId25"/>
              </a:buBlip>
              <a:tabLst/>
              <a:defRPr lang="en-GB" sz="600" b="1" kern="1200" baseline="0" smtClean="0">
                <a:solidFill>
                  <a:schemeClr val="tx2"/>
                </a:solidFill>
                <a:latin typeface="Century Gothic" panose="020B0502020202020204" pitchFamily="34" charset="0"/>
                <a:ea typeface="+mn-ea"/>
                <a:cs typeface="+mn-cs"/>
              </a:defRPr>
            </a:lvl1pPr>
          </a:lstStyle>
          <a:p>
            <a:pPr>
              <a:buFontTx/>
              <a:buBlip>
                <a:blip r:embed="rId26"/>
              </a:buBlip>
            </a:pPr>
            <a:fld id="{EC7C2977-3EB5-6646-BD06-050EFD497C29}" type="slidenum">
              <a:rPr lang="en-GB" smtClean="0"/>
              <a:pPr>
                <a:buFontTx/>
                <a:buBlip>
                  <a:blip r:embed="rId26"/>
                </a:buBlip>
              </a:pPr>
              <a:t>‹#›</a:t>
            </a:fld>
            <a:endParaRPr lang="en-GB"/>
          </a:p>
        </p:txBody>
      </p:sp>
      <p:grpSp>
        <p:nvGrpSpPr>
          <p:cNvPr id="11" name="Group 10">
            <a:extLst>
              <a:ext uri="{FF2B5EF4-FFF2-40B4-BE49-F238E27FC236}">
                <a16:creationId xmlns:a16="http://schemas.microsoft.com/office/drawing/2014/main" id="{406CD371-0D37-934F-B03F-135DCC66D746}"/>
              </a:ext>
            </a:extLst>
          </p:cNvPr>
          <p:cNvGrpSpPr/>
          <p:nvPr/>
        </p:nvGrpSpPr>
        <p:grpSpPr>
          <a:xfrm>
            <a:off x="606839" y="-381000"/>
            <a:ext cx="7908053" cy="200000"/>
            <a:chOff x="606838" y="-324612"/>
            <a:chExt cx="7908053" cy="180000"/>
          </a:xfrm>
        </p:grpSpPr>
        <p:cxnSp>
          <p:nvCxnSpPr>
            <p:cNvPr id="5" name="Straight Connector 4">
              <a:extLst>
                <a:ext uri="{FF2B5EF4-FFF2-40B4-BE49-F238E27FC236}">
                  <a16:creationId xmlns:a16="http://schemas.microsoft.com/office/drawing/2014/main" id="{CFDBCA0A-AE22-704D-8D93-49E4059334C0}"/>
                </a:ext>
              </a:extLst>
            </p:cNvPr>
            <p:cNvCxnSpPr/>
            <p:nvPr/>
          </p:nvCxnSpPr>
          <p:spPr>
            <a:xfrm>
              <a:off x="8208416" y="-324612"/>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4D0769C-FE53-8D43-88BA-AAFE9D4F33B9}"/>
                </a:ext>
              </a:extLst>
            </p:cNvPr>
            <p:cNvCxnSpPr/>
            <p:nvPr/>
          </p:nvCxnSpPr>
          <p:spPr>
            <a:xfrm>
              <a:off x="8514891" y="-324612"/>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A8CA26-0E73-924A-8D19-82DBD55BB75A}"/>
                </a:ext>
              </a:extLst>
            </p:cNvPr>
            <p:cNvCxnSpPr/>
            <p:nvPr/>
          </p:nvCxnSpPr>
          <p:spPr>
            <a:xfrm>
              <a:off x="4570912" y="-324612"/>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6ED4F5-9143-CC48-B33E-654421250B1B}"/>
                </a:ext>
              </a:extLst>
            </p:cNvPr>
            <p:cNvCxnSpPr/>
            <p:nvPr/>
          </p:nvCxnSpPr>
          <p:spPr>
            <a:xfrm>
              <a:off x="933409" y="-324612"/>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0718BB-12BF-224D-A822-D7209C4BD1BE}"/>
                </a:ext>
              </a:extLst>
            </p:cNvPr>
            <p:cNvCxnSpPr/>
            <p:nvPr/>
          </p:nvCxnSpPr>
          <p:spPr>
            <a:xfrm>
              <a:off x="606838" y="-324612"/>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94A24DB8-7C2C-6945-AB32-87FC4979E0D7}"/>
              </a:ext>
            </a:extLst>
          </p:cNvPr>
          <p:cNvCxnSpPr/>
          <p:nvPr/>
        </p:nvCxnSpPr>
        <p:spPr>
          <a:xfrm>
            <a:off x="8208416" y="5908040"/>
            <a:ext cx="0" cy="2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F90D6-0198-C349-86B6-DBEF3A7DF7CE}"/>
              </a:ext>
            </a:extLst>
          </p:cNvPr>
          <p:cNvCxnSpPr/>
          <p:nvPr/>
        </p:nvCxnSpPr>
        <p:spPr>
          <a:xfrm>
            <a:off x="8514891" y="5908040"/>
            <a:ext cx="0" cy="2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B004E79-158F-D441-8372-BFCB9E04571E}"/>
              </a:ext>
            </a:extLst>
          </p:cNvPr>
          <p:cNvCxnSpPr/>
          <p:nvPr/>
        </p:nvCxnSpPr>
        <p:spPr>
          <a:xfrm>
            <a:off x="4570912" y="5908040"/>
            <a:ext cx="0" cy="2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93C68F7-3CFA-1C47-B94E-E9C106F8326A}"/>
              </a:ext>
            </a:extLst>
          </p:cNvPr>
          <p:cNvCxnSpPr/>
          <p:nvPr/>
        </p:nvCxnSpPr>
        <p:spPr>
          <a:xfrm>
            <a:off x="933409" y="5908040"/>
            <a:ext cx="0" cy="2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4A0440-B5BF-584E-A231-552EC4A86730}"/>
              </a:ext>
            </a:extLst>
          </p:cNvPr>
          <p:cNvCxnSpPr/>
          <p:nvPr/>
        </p:nvCxnSpPr>
        <p:spPr>
          <a:xfrm>
            <a:off x="606838" y="5908040"/>
            <a:ext cx="0" cy="20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2591215-1D75-F44A-BFAE-39E7845CD9DE}"/>
              </a:ext>
            </a:extLst>
          </p:cNvPr>
          <p:cNvGrpSpPr/>
          <p:nvPr/>
        </p:nvGrpSpPr>
        <p:grpSpPr>
          <a:xfrm>
            <a:off x="-348359" y="381137"/>
            <a:ext cx="180000" cy="4945944"/>
            <a:chOff x="-311783" y="343023"/>
            <a:chExt cx="180000" cy="4451350"/>
          </a:xfrm>
        </p:grpSpPr>
        <p:cxnSp>
          <p:nvCxnSpPr>
            <p:cNvPr id="18" name="Straight Connector 17">
              <a:extLst>
                <a:ext uri="{FF2B5EF4-FFF2-40B4-BE49-F238E27FC236}">
                  <a16:creationId xmlns:a16="http://schemas.microsoft.com/office/drawing/2014/main" id="{B53D4918-74C7-DC43-97B5-84047AD0A2C2}"/>
                </a:ext>
              </a:extLst>
            </p:cNvPr>
            <p:cNvCxnSpPr>
              <a:cxnSpLocks/>
            </p:cNvCxnSpPr>
            <p:nvPr/>
          </p:nvCxnSpPr>
          <p:spPr>
            <a:xfrm rot="16200000">
              <a:off x="-221783" y="25302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450CA1-9168-1044-A5A9-219BC7752624}"/>
                </a:ext>
              </a:extLst>
            </p:cNvPr>
            <p:cNvCxnSpPr>
              <a:cxnSpLocks/>
            </p:cNvCxnSpPr>
            <p:nvPr/>
          </p:nvCxnSpPr>
          <p:spPr>
            <a:xfrm rot="16200000">
              <a:off x="-221783" y="54512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6EE370-5A48-8148-8BC6-5EC86EA72D6B}"/>
                </a:ext>
              </a:extLst>
            </p:cNvPr>
            <p:cNvCxnSpPr>
              <a:cxnSpLocks/>
            </p:cNvCxnSpPr>
            <p:nvPr/>
          </p:nvCxnSpPr>
          <p:spPr>
            <a:xfrm rot="16200000">
              <a:off x="-221783" y="783629"/>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B035EB-1B48-0F47-9623-BE95213FFB92}"/>
                </a:ext>
              </a:extLst>
            </p:cNvPr>
            <p:cNvCxnSpPr>
              <a:cxnSpLocks/>
            </p:cNvCxnSpPr>
            <p:nvPr/>
          </p:nvCxnSpPr>
          <p:spPr>
            <a:xfrm rot="16200000">
              <a:off x="-221783" y="24818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03DD6B-1620-C848-8ECF-F1273C3DA8BA}"/>
                </a:ext>
              </a:extLst>
            </p:cNvPr>
            <p:cNvCxnSpPr>
              <a:cxnSpLocks/>
            </p:cNvCxnSpPr>
            <p:nvPr/>
          </p:nvCxnSpPr>
          <p:spPr>
            <a:xfrm rot="16200000">
              <a:off x="-221783" y="40693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24290-B463-6C4C-9737-ECE3E836D5BF}"/>
                </a:ext>
              </a:extLst>
            </p:cNvPr>
            <p:cNvCxnSpPr>
              <a:cxnSpLocks/>
            </p:cNvCxnSpPr>
            <p:nvPr/>
          </p:nvCxnSpPr>
          <p:spPr>
            <a:xfrm rot="16200000">
              <a:off x="-221783" y="47043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ED5F8A9-25DB-9944-946C-10F3A7FB4540}"/>
              </a:ext>
            </a:extLst>
          </p:cNvPr>
          <p:cNvGrpSpPr/>
          <p:nvPr/>
        </p:nvGrpSpPr>
        <p:grpSpPr>
          <a:xfrm>
            <a:off x="9307705" y="381137"/>
            <a:ext cx="180000" cy="4945944"/>
            <a:chOff x="-311783" y="343023"/>
            <a:chExt cx="180000" cy="4451350"/>
          </a:xfrm>
        </p:grpSpPr>
        <p:cxnSp>
          <p:nvCxnSpPr>
            <p:cNvPr id="26" name="Straight Connector 25">
              <a:extLst>
                <a:ext uri="{FF2B5EF4-FFF2-40B4-BE49-F238E27FC236}">
                  <a16:creationId xmlns:a16="http://schemas.microsoft.com/office/drawing/2014/main" id="{9EB56DEB-A4E4-8343-9839-4AF8107E0861}"/>
                </a:ext>
              </a:extLst>
            </p:cNvPr>
            <p:cNvCxnSpPr>
              <a:cxnSpLocks/>
            </p:cNvCxnSpPr>
            <p:nvPr/>
          </p:nvCxnSpPr>
          <p:spPr>
            <a:xfrm rot="16200000">
              <a:off x="-221783" y="25302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52528B-8039-3C43-88C6-356EC5C22125}"/>
                </a:ext>
              </a:extLst>
            </p:cNvPr>
            <p:cNvCxnSpPr>
              <a:cxnSpLocks/>
            </p:cNvCxnSpPr>
            <p:nvPr/>
          </p:nvCxnSpPr>
          <p:spPr>
            <a:xfrm rot="16200000">
              <a:off x="-221783" y="54512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57F965-7908-5B40-B57A-399109D49B3E}"/>
                </a:ext>
              </a:extLst>
            </p:cNvPr>
            <p:cNvCxnSpPr>
              <a:cxnSpLocks/>
            </p:cNvCxnSpPr>
            <p:nvPr/>
          </p:nvCxnSpPr>
          <p:spPr>
            <a:xfrm rot="16200000">
              <a:off x="-221783" y="783629"/>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76E2602-807E-2747-B6BD-DC2222D07E22}"/>
                </a:ext>
              </a:extLst>
            </p:cNvPr>
            <p:cNvCxnSpPr>
              <a:cxnSpLocks/>
            </p:cNvCxnSpPr>
            <p:nvPr/>
          </p:nvCxnSpPr>
          <p:spPr>
            <a:xfrm rot="16200000">
              <a:off x="-221783" y="24818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A1C23DD-CA4B-AD43-96DE-0903F1DF3D1C}"/>
                </a:ext>
              </a:extLst>
            </p:cNvPr>
            <p:cNvCxnSpPr>
              <a:cxnSpLocks/>
            </p:cNvCxnSpPr>
            <p:nvPr/>
          </p:nvCxnSpPr>
          <p:spPr>
            <a:xfrm rot="16200000">
              <a:off x="-221783" y="40693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422130-EC93-C04C-B4D7-28021C344238}"/>
                </a:ext>
              </a:extLst>
            </p:cNvPr>
            <p:cNvCxnSpPr>
              <a:cxnSpLocks/>
            </p:cNvCxnSpPr>
            <p:nvPr/>
          </p:nvCxnSpPr>
          <p:spPr>
            <a:xfrm rot="16200000">
              <a:off x="-221783" y="4704373"/>
              <a:ext cx="0" cy="1800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65810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hf hdr="0" dt="0"/>
  <p:txStyles>
    <p:titleStyle>
      <a:lvl1pPr algn="l" defTabSz="685800" rtl="0" eaLnBrk="1" latinLnBrk="0" hangingPunct="1">
        <a:lnSpc>
          <a:spcPct val="90000"/>
        </a:lnSpc>
        <a:spcBef>
          <a:spcPct val="0"/>
        </a:spcBef>
        <a:buNone/>
        <a:defRPr sz="1800" b="1" kern="1200">
          <a:solidFill>
            <a:schemeClr val="bg2"/>
          </a:solidFill>
          <a:latin typeface="Century Gothic" panose="020B0502020202020204" pitchFamily="34" charset="0"/>
          <a:ea typeface="+mj-ea"/>
          <a:cs typeface="+mj-cs"/>
        </a:defRPr>
      </a:lvl1pPr>
    </p:titleStyle>
    <p:bodyStyle>
      <a:lvl1pPr marL="0" indent="0" algn="l" defTabSz="685800" rtl="0" eaLnBrk="1" latinLnBrk="0" hangingPunct="1">
        <a:lnSpc>
          <a:spcPct val="110000"/>
        </a:lnSpc>
        <a:spcBef>
          <a:spcPts val="0"/>
        </a:spcBef>
        <a:spcAft>
          <a:spcPts val="600"/>
        </a:spcAft>
        <a:buFont typeface="Arial" panose="020B0604020202020204" pitchFamily="34" charset="0"/>
        <a:buNone/>
        <a:defRPr sz="1400" b="1" kern="1200">
          <a:solidFill>
            <a:schemeClr val="bg2"/>
          </a:solidFill>
          <a:latin typeface="Century Gothic" panose="020B0502020202020204" pitchFamily="34" charset="0"/>
          <a:ea typeface="+mn-ea"/>
          <a:cs typeface="+mn-cs"/>
        </a:defRPr>
      </a:lvl1pPr>
      <a:lvl2pPr marL="0" indent="0" algn="l" defTabSz="685800" rtl="0" eaLnBrk="1" latinLnBrk="0" hangingPunct="1">
        <a:lnSpc>
          <a:spcPct val="114000"/>
        </a:lnSpc>
        <a:spcBef>
          <a:spcPts val="0"/>
        </a:spcBef>
        <a:spcAft>
          <a:spcPts val="600"/>
        </a:spcAft>
        <a:buFont typeface="Arial" panose="020B0604020202020204" pitchFamily="34" charset="0"/>
        <a:buNone/>
        <a:defRPr sz="1000" kern="1200">
          <a:solidFill>
            <a:schemeClr val="tx2"/>
          </a:solidFill>
          <a:latin typeface="Century Gothic" panose="020B0502020202020204" pitchFamily="34" charset="0"/>
          <a:ea typeface="+mn-ea"/>
          <a:cs typeface="+mn-cs"/>
        </a:defRPr>
      </a:lvl2pPr>
      <a:lvl3pPr marL="136800" indent="-136800" algn="l" defTabSz="685800" rtl="0" eaLnBrk="1" latinLnBrk="0" hangingPunct="1">
        <a:lnSpc>
          <a:spcPct val="114000"/>
        </a:lnSpc>
        <a:spcBef>
          <a:spcPts val="0"/>
        </a:spcBef>
        <a:spcAft>
          <a:spcPts val="600"/>
        </a:spcAft>
        <a:buFont typeface="Arial" panose="020B0604020202020204" pitchFamily="34" charset="0"/>
        <a:buChar char="•"/>
        <a:defRPr sz="1000" kern="1200">
          <a:solidFill>
            <a:schemeClr val="tx2"/>
          </a:solidFill>
          <a:latin typeface="Century Gothic" panose="020B0502020202020204" pitchFamily="34" charset="0"/>
          <a:ea typeface="+mn-ea"/>
          <a:cs typeface="+mn-cs"/>
        </a:defRPr>
      </a:lvl3pPr>
      <a:lvl4pPr marL="273600" indent="-135000" algn="l" defTabSz="685800" rtl="0" eaLnBrk="1" latinLnBrk="0" hangingPunct="1">
        <a:lnSpc>
          <a:spcPct val="114000"/>
        </a:lnSpc>
        <a:spcBef>
          <a:spcPts val="0"/>
        </a:spcBef>
        <a:spcAft>
          <a:spcPts val="600"/>
        </a:spcAft>
        <a:buFont typeface="System Font Regular"/>
        <a:buChar char="-"/>
        <a:defRPr sz="1000" kern="1200">
          <a:solidFill>
            <a:schemeClr val="tx2"/>
          </a:solidFill>
          <a:latin typeface="Century Gothic" panose="020B0502020202020204" pitchFamily="34" charset="0"/>
          <a:ea typeface="+mn-ea"/>
          <a:cs typeface="+mn-cs"/>
        </a:defRPr>
      </a:lvl4pPr>
      <a:lvl5pPr marL="410400" indent="-135000" algn="l" defTabSz="685800" rtl="0" eaLnBrk="1" latinLnBrk="0" hangingPunct="1">
        <a:lnSpc>
          <a:spcPct val="114000"/>
        </a:lnSpc>
        <a:spcBef>
          <a:spcPts val="0"/>
        </a:spcBef>
        <a:spcAft>
          <a:spcPts val="600"/>
        </a:spcAft>
        <a:buFont typeface="System Font Regular"/>
        <a:buChar char="-"/>
        <a:defRPr sz="1000" kern="1200">
          <a:solidFill>
            <a:schemeClr val="tx2"/>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pos="5171">
          <p15:clr>
            <a:srgbClr val="F26B43"/>
          </p15:clr>
        </p15:guide>
        <p15:guide id="4" pos="5365">
          <p15:clr>
            <a:srgbClr val="F26B43"/>
          </p15:clr>
        </p15:guide>
        <p15:guide id="5" orient="horz" pos="554">
          <p15:clr>
            <a:srgbClr val="F26B43"/>
          </p15:clr>
        </p15:guide>
        <p15:guide id="6" pos="382">
          <p15:clr>
            <a:srgbClr val="F26B43"/>
          </p15:clr>
        </p15:guide>
        <p15:guide id="7" pos="589">
          <p15:clr>
            <a:srgbClr val="F26B43"/>
          </p15:clr>
        </p15:guide>
        <p15:guide id="8" orient="horz" pos="3021">
          <p15:clr>
            <a:srgbClr val="F26B43"/>
          </p15:clr>
        </p15:guide>
        <p15:guide id="9" orient="horz" pos="2619">
          <p15:clr>
            <a:srgbClr val="F26B43"/>
          </p15:clr>
        </p15:guide>
        <p15:guide id="10" orient="horz" pos="399">
          <p15:clr>
            <a:srgbClr val="F26B43"/>
          </p15:clr>
        </p15:guide>
        <p15:guide id="11" orient="horz" pos="2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1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2.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hyperlink" Target="http://www.hemingwayapp.com/" TargetMode="External"/><Relationship Id="rId5" Type="http://schemas.openxmlformats.org/officeDocument/2006/relationships/image" Target="../media/image1.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2.xml"/><Relationship Id="rId7" Type="http://schemas.openxmlformats.org/officeDocument/2006/relationships/image" Target="../media/image1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2.xml"/><Relationship Id="rId7" Type="http://schemas.openxmlformats.org/officeDocument/2006/relationships/image" Target="../media/image1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15.png"/><Relationship Id="rId5" Type="http://schemas.openxmlformats.org/officeDocument/2006/relationships/hyperlink" Target="https://achecker.ca/checker/index.php"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hyperlink" Target="https://achecker.ca/checker/index.php" TargetMode="External"/><Relationship Id="rId5" Type="http://schemas.openxmlformats.org/officeDocument/2006/relationships/image" Target="../media/image1.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hyperlink" Target="https://achecker.ca/checker/index.php" TargetMode="External"/><Relationship Id="rId5" Type="http://schemas.openxmlformats.org/officeDocument/2006/relationships/image" Target="../media/image1.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hyperlink" Target="https://achecker.ca/checker/index.php" TargetMode="External"/><Relationship Id="rId5" Type="http://schemas.openxmlformats.org/officeDocument/2006/relationships/image" Target="../media/image1.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hyperlink" Target="https://achecker.ca/checker/index.php" TargetMode="External"/><Relationship Id="rId5" Type="http://schemas.openxmlformats.org/officeDocument/2006/relationships/image" Target="../media/image1.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hyperlink" Target="http://wave.webaim.org/report#/https://www.postcodelottery.co.uk/" TargetMode="External"/><Relationship Id="rId5" Type="http://schemas.openxmlformats.org/officeDocument/2006/relationships/image" Target="../media/image1.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hyperlink" Target="http://wave.webaim.org/report#/https://www.postcodelottery.co.uk/how-it-works" TargetMode="External"/><Relationship Id="rId5" Type="http://schemas.openxmlformats.org/officeDocument/2006/relationships/image" Target="../media/image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hyperlink" Target="https://www.scope.org.uk/media/disability-facts-figures"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hyperlink" Target="http://wave.webaim.org/report#/https://www.postcodelottery.co.uk/play" TargetMode="External"/><Relationship Id="rId5" Type="http://schemas.openxmlformats.org/officeDocument/2006/relationships/image" Target="../media/image1.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hyperlink" Target="https://www.scope.org.uk/media/disability-facts-figures"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hyperlink" Target="https://www.gov.uk/government/publications/understanding-disabilities-and-impairments-user-profi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50E544-6300-4CB8-8048-2EE5FBC79504}"/>
              </a:ext>
            </a:extLst>
          </p:cNvPr>
          <p:cNvSpPr>
            <a:spLocks noGrp="1"/>
          </p:cNvSpPr>
          <p:nvPr>
            <p:ph type="ctrTitle"/>
          </p:nvPr>
        </p:nvSpPr>
        <p:spPr>
          <a:xfrm>
            <a:off x="4202115" y="1226653"/>
            <a:ext cx="4287982" cy="1989667"/>
          </a:xfrm>
        </p:spPr>
        <p:txBody>
          <a:bodyPr/>
          <a:lstStyle/>
          <a:p>
            <a:r>
              <a:rPr lang="en-GB" sz="4000" dirty="0"/>
              <a:t>People’s Postcode Lottery</a:t>
            </a:r>
            <a:br>
              <a:rPr lang="en-GB" sz="2400" dirty="0"/>
            </a:br>
            <a:endParaRPr lang="en-GB" sz="2400" dirty="0"/>
          </a:p>
        </p:txBody>
      </p:sp>
      <p:sp>
        <p:nvSpPr>
          <p:cNvPr id="8" name="Subtitle 7">
            <a:extLst>
              <a:ext uri="{FF2B5EF4-FFF2-40B4-BE49-F238E27FC236}">
                <a16:creationId xmlns:a16="http://schemas.microsoft.com/office/drawing/2014/main" id="{1C9D783C-7BB1-4A52-96D7-4CE13B002D1F}"/>
              </a:ext>
            </a:extLst>
          </p:cNvPr>
          <p:cNvSpPr>
            <a:spLocks noGrp="1"/>
          </p:cNvSpPr>
          <p:nvPr>
            <p:ph type="subTitle" idx="1"/>
          </p:nvPr>
        </p:nvSpPr>
        <p:spPr>
          <a:xfrm>
            <a:off x="4202115" y="2977779"/>
            <a:ext cx="4327740" cy="1379802"/>
          </a:xfrm>
        </p:spPr>
        <p:txBody>
          <a:bodyPr vert="horz" lIns="0" tIns="0" rIns="0" bIns="0" rtlCol="0" anchor="t">
            <a:noAutofit/>
          </a:bodyPr>
          <a:lstStyle/>
          <a:p>
            <a:r>
              <a:rPr lang="en-GB" dirty="0">
                <a:solidFill>
                  <a:schemeClr val="accent2"/>
                </a:solidFill>
                <a:latin typeface="Century Gothic"/>
              </a:rPr>
              <a:t>Accessibility Audit</a:t>
            </a:r>
          </a:p>
          <a:p>
            <a:r>
              <a:rPr lang="en-GB" dirty="0">
                <a:solidFill>
                  <a:schemeClr val="accent2"/>
                </a:solidFill>
                <a:latin typeface="Century Gothic"/>
              </a:rPr>
              <a:t>May 2019</a:t>
            </a:r>
            <a:endParaRPr lang="en-US" dirty="0">
              <a:solidFill>
                <a:schemeClr val="accent2"/>
              </a:solidFill>
            </a:endParaRPr>
          </a:p>
          <a:p>
            <a:endParaRPr lang="en-GB" dirty="0"/>
          </a:p>
        </p:txBody>
      </p:sp>
      <p:pic>
        <p:nvPicPr>
          <p:cNvPr id="6" name="Picture Placeholder 5">
            <a:extLst>
              <a:ext uri="{FF2B5EF4-FFF2-40B4-BE49-F238E27FC236}">
                <a16:creationId xmlns:a16="http://schemas.microsoft.com/office/drawing/2014/main" id="{854CE63B-BAFE-4014-8FCF-B6EDD25C3274}"/>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0384" r="20384"/>
          <a:stretch>
            <a:fillRect/>
          </a:stretch>
        </p:blipFill>
        <p:spPr>
          <a:xfrm>
            <a:off x="649288" y="414338"/>
            <a:ext cx="3884612" cy="4365625"/>
          </a:xfrm>
        </p:spPr>
      </p:pic>
    </p:spTree>
    <p:extLst>
      <p:ext uri="{BB962C8B-B14F-4D97-AF65-F5344CB8AC3E}">
        <p14:creationId xmlns:p14="http://schemas.microsoft.com/office/powerpoint/2010/main" val="282406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8E8CCD-49E5-422F-B33F-CE689DBE0FD8}"/>
              </a:ext>
            </a:extLst>
          </p:cNvPr>
          <p:cNvPicPr>
            <a:picLocks noChangeAspect="1"/>
          </p:cNvPicPr>
          <p:nvPr/>
        </p:nvPicPr>
        <p:blipFill>
          <a:blip r:embed="rId3"/>
          <a:stretch>
            <a:fillRect/>
          </a:stretch>
        </p:blipFill>
        <p:spPr>
          <a:xfrm>
            <a:off x="6271059" y="1825986"/>
            <a:ext cx="1675209" cy="2968776"/>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66354"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2" name="Picture 11" descr="iPhone 6.png">
            <a:extLst>
              <a:ext uri="{FF2B5EF4-FFF2-40B4-BE49-F238E27FC236}">
                <a16:creationId xmlns:a16="http://schemas.microsoft.com/office/drawing/2014/main" id="{3AE0855C-EF50-4703-9B2E-E3EFFA5F8BA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sp>
        <p:nvSpPr>
          <p:cNvPr id="2" name="Title 1"/>
          <p:cNvSpPr>
            <a:spLocks noGrp="1"/>
          </p:cNvSpPr>
          <p:nvPr>
            <p:ph type="title"/>
          </p:nvPr>
        </p:nvSpPr>
        <p:spPr/>
        <p:txBody>
          <a:bodyPr/>
          <a:lstStyle/>
          <a:p>
            <a:r>
              <a:rPr lang="en-GB" dirty="0">
                <a:solidFill>
                  <a:srgbClr val="00B0F0"/>
                </a:solidFill>
              </a:rPr>
              <a:t>Partial Sightedness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10</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03144" y="1640878"/>
            <a:ext cx="2795430"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Homepage / How It Works Page</a:t>
            </a:r>
          </a:p>
          <a:p>
            <a:endParaRPr lang="en-GB" sz="1400" dirty="0">
              <a:solidFill>
                <a:srgbClr val="00B0F0"/>
              </a:solidFill>
            </a:endParaRPr>
          </a:p>
          <a:p>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1674" y="1955779"/>
            <a:ext cx="4469209" cy="2846933"/>
          </a:xfrm>
          <a:prstGeom prst="rect">
            <a:avLst/>
          </a:prstGeom>
        </p:spPr>
        <p:txBody>
          <a:bodyPr wrap="square">
            <a:spAutoFit/>
          </a:bodyPr>
          <a:lstStyle/>
          <a:p>
            <a:r>
              <a:rPr lang="en-GB" sz="1400" dirty="0"/>
              <a:t>Block text and title content remained largely coherent, but navigation and CTA text quickly became tricky to read, with the white text blurring into the red background.</a:t>
            </a:r>
          </a:p>
          <a:p>
            <a:endParaRPr lang="en-GB" sz="1400" dirty="0"/>
          </a:p>
          <a:p>
            <a:r>
              <a:rPr lang="en-GB" sz="1400" dirty="0"/>
              <a:t>Video iconography was clear to identify and use, but a lot of the standard font content quickly became difficult to read – especially on the ‘How It Works’ page.</a:t>
            </a:r>
          </a:p>
          <a:p>
            <a:endParaRPr lang="en-GB" sz="1400" dirty="0"/>
          </a:p>
          <a:p>
            <a:r>
              <a:rPr lang="en-GB" sz="1400" dirty="0"/>
              <a:t>However the page did allow users to zoom and adjust text size, which could aid comprehension.</a:t>
            </a:r>
          </a:p>
          <a:p>
            <a:endParaRPr lang="en-GB" sz="1100" b="1" dirty="0"/>
          </a:p>
        </p:txBody>
      </p:sp>
    </p:spTree>
    <p:extLst>
      <p:ext uri="{BB962C8B-B14F-4D97-AF65-F5344CB8AC3E}">
        <p14:creationId xmlns:p14="http://schemas.microsoft.com/office/powerpoint/2010/main" val="1480696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id="{42529B51-7F7F-4BCC-9550-EC0B0439F78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4904"/>
          <a:stretch/>
        </p:blipFill>
        <p:spPr>
          <a:xfrm>
            <a:off x="4003533" y="1601914"/>
            <a:ext cx="4186310" cy="2644083"/>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Partial Sightedness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11</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03144" y="164087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Play Page</a:t>
            </a:r>
          </a:p>
          <a:p>
            <a:endParaRPr lang="en-GB" sz="1400" dirty="0">
              <a:solidFill>
                <a:srgbClr val="00B0F0"/>
              </a:solidFill>
            </a:endParaRPr>
          </a:p>
          <a:p>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1674" y="1955779"/>
            <a:ext cx="2699329" cy="3062377"/>
          </a:xfrm>
          <a:prstGeom prst="rect">
            <a:avLst/>
          </a:prstGeom>
        </p:spPr>
        <p:txBody>
          <a:bodyPr wrap="square">
            <a:spAutoFit/>
          </a:bodyPr>
          <a:lstStyle/>
          <a:p>
            <a:r>
              <a:rPr lang="en-GB" sz="1400" dirty="0"/>
              <a:t>The three steps of the play page remain fairly clear to make out and follow.</a:t>
            </a:r>
          </a:p>
          <a:p>
            <a:endParaRPr lang="en-GB" sz="1400" dirty="0"/>
          </a:p>
          <a:p>
            <a:r>
              <a:rPr lang="en-GB" sz="1400" dirty="0"/>
              <a:t>Form titles largely follow best practice guidelines and remain readable, but the light colouring of field text means it quickly becomes illegible. Error messages were also difficult to interpret, with the white text blurring into the red background.</a:t>
            </a:r>
          </a:p>
          <a:p>
            <a:endParaRPr lang="en-GB" sz="1100" b="1" dirty="0"/>
          </a:p>
        </p:txBody>
      </p:sp>
    </p:spTree>
    <p:extLst>
      <p:ext uri="{BB962C8B-B14F-4D97-AF65-F5344CB8AC3E}">
        <p14:creationId xmlns:p14="http://schemas.microsoft.com/office/powerpoint/2010/main" val="3051020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br>
              <a:rPr lang="en-GB" dirty="0"/>
            </a:br>
            <a:br>
              <a:rPr lang="en-GB" dirty="0"/>
            </a:br>
            <a:r>
              <a:rPr lang="en-GB" sz="2800" dirty="0">
                <a:solidFill>
                  <a:schemeClr val="accent2"/>
                </a:solidFill>
              </a:rPr>
              <a:t>Colour Blindness</a:t>
            </a:r>
            <a:endParaRPr lang="en-GB" dirty="0">
              <a:solidFill>
                <a:schemeClr val="accent2"/>
              </a:solidFill>
            </a:endParaRP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12</a:t>
            </a:fld>
            <a:endParaRPr lang="en-GB" dirty="0"/>
          </a:p>
        </p:txBody>
      </p:sp>
    </p:spTree>
    <p:extLst>
      <p:ext uri="{BB962C8B-B14F-4D97-AF65-F5344CB8AC3E}">
        <p14:creationId xmlns:p14="http://schemas.microsoft.com/office/powerpoint/2010/main" val="304470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40BFE3-03E7-4BB7-8D96-A3C3280BB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701" y="1523158"/>
            <a:ext cx="2668683" cy="2668683"/>
          </a:xfrm>
          <a:prstGeom prst="rect">
            <a:avLst/>
          </a:prstGeom>
        </p:spPr>
      </p:pic>
      <p:sp>
        <p:nvSpPr>
          <p:cNvPr id="2" name="Title 1"/>
          <p:cNvSpPr>
            <a:spLocks noGrp="1"/>
          </p:cNvSpPr>
          <p:nvPr>
            <p:ph type="title"/>
          </p:nvPr>
        </p:nvSpPr>
        <p:spPr/>
        <p:txBody>
          <a:bodyPr/>
          <a:lstStyle/>
          <a:p>
            <a:r>
              <a:rPr lang="en-GB" dirty="0">
                <a:solidFill>
                  <a:srgbClr val="00B0F0"/>
                </a:solidFill>
              </a:rPr>
              <a:t>Colour Blindness</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13</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1" name="Title 1">
            <a:extLst>
              <a:ext uri="{FF2B5EF4-FFF2-40B4-BE49-F238E27FC236}">
                <a16:creationId xmlns:a16="http://schemas.microsoft.com/office/drawing/2014/main" id="{91ABA32C-FD11-4642-8264-B9CC86D71D27}"/>
              </a:ext>
            </a:extLst>
          </p:cNvPr>
          <p:cNvSpPr txBox="1">
            <a:spLocks/>
          </p:cNvSpPr>
          <p:nvPr/>
        </p:nvSpPr>
        <p:spPr>
          <a:xfrm>
            <a:off x="703143" y="1640878"/>
            <a:ext cx="4194859"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tx2"/>
                </a:solidFill>
              </a:rPr>
              <a:t>Around 4.5% of users (8% of men and 0.5% of women) have a form of colour vision deficiency – more commonly known as colour blindness</a:t>
            </a:r>
          </a:p>
          <a:p>
            <a:endParaRPr lang="en-GB" sz="1400" dirty="0">
              <a:solidFill>
                <a:srgbClr val="00B0F0"/>
              </a:solidFill>
            </a:endParaRPr>
          </a:p>
          <a:p>
            <a:br>
              <a:rPr lang="en-GB" sz="1400" dirty="0">
                <a:solidFill>
                  <a:schemeClr val="tx1"/>
                </a:solidFill>
              </a:rPr>
            </a:br>
            <a:endParaRPr lang="en-GB" sz="1400" dirty="0">
              <a:solidFill>
                <a:schemeClr val="tx1"/>
              </a:solidFill>
            </a:endParaRPr>
          </a:p>
        </p:txBody>
      </p:sp>
      <p:sp>
        <p:nvSpPr>
          <p:cNvPr id="12" name="Rectangle 11">
            <a:extLst>
              <a:ext uri="{FF2B5EF4-FFF2-40B4-BE49-F238E27FC236}">
                <a16:creationId xmlns:a16="http://schemas.microsoft.com/office/drawing/2014/main" id="{C125D81C-7C89-4EB6-96FA-AB8A7A10F69B}"/>
              </a:ext>
            </a:extLst>
          </p:cNvPr>
          <p:cNvSpPr/>
          <p:nvPr/>
        </p:nvSpPr>
        <p:spPr>
          <a:xfrm>
            <a:off x="624150" y="2450028"/>
            <a:ext cx="4273852" cy="2462213"/>
          </a:xfrm>
          <a:prstGeom prst="rect">
            <a:avLst/>
          </a:prstGeom>
        </p:spPr>
        <p:txBody>
          <a:bodyPr wrap="square">
            <a:spAutoFit/>
          </a:bodyPr>
          <a:lstStyle/>
          <a:p>
            <a:r>
              <a:rPr lang="en-GB" sz="1400" dirty="0"/>
              <a:t>Deficiencies can relate to not seeing colours clearly, getting colours mixed up or not being able to differentiate between certain colours.</a:t>
            </a:r>
          </a:p>
          <a:p>
            <a:endParaRPr lang="en-GB" sz="1400" dirty="0"/>
          </a:p>
          <a:p>
            <a:r>
              <a:rPr lang="en-GB" sz="1400" dirty="0"/>
              <a:t>These issues can often be intensified by the environments in which people often use websites - such low-quality monitors, bad lighting, screen glare or smaller mobile screens.</a:t>
            </a:r>
          </a:p>
          <a:p>
            <a:r>
              <a:rPr lang="en-GB" sz="1400" dirty="0"/>
              <a:t>Content should never rely on colour for readability – for example to distinguish product attributes or text which is a hyperlink</a:t>
            </a:r>
            <a:endParaRPr lang="en-GB" sz="1100" b="1" dirty="0"/>
          </a:p>
        </p:txBody>
      </p:sp>
    </p:spTree>
    <p:extLst>
      <p:ext uri="{BB962C8B-B14F-4D97-AF65-F5344CB8AC3E}">
        <p14:creationId xmlns:p14="http://schemas.microsoft.com/office/powerpoint/2010/main" val="1893172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6400" y="399481"/>
            <a:ext cx="7886700" cy="285676"/>
          </a:xfrm>
        </p:spPr>
        <p:txBody>
          <a:bodyPr/>
          <a:lstStyle/>
          <a:p>
            <a:r>
              <a:rPr lang="en-GB" dirty="0">
                <a:solidFill>
                  <a:srgbClr val="00B0F0"/>
                </a:solidFill>
              </a:rPr>
              <a:t>Colour Blindness</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14</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7159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0" name="Rectangle 9">
            <a:extLst>
              <a:ext uri="{FF2B5EF4-FFF2-40B4-BE49-F238E27FC236}">
                <a16:creationId xmlns:a16="http://schemas.microsoft.com/office/drawing/2014/main" id="{6C97FBBC-1C7C-4E58-A9F3-D513C1277980}"/>
              </a:ext>
            </a:extLst>
          </p:cNvPr>
          <p:cNvSpPr/>
          <p:nvPr/>
        </p:nvSpPr>
        <p:spPr>
          <a:xfrm>
            <a:off x="531736" y="1004666"/>
            <a:ext cx="7886700" cy="523220"/>
          </a:xfrm>
          <a:prstGeom prst="rect">
            <a:avLst/>
          </a:prstGeom>
        </p:spPr>
        <p:txBody>
          <a:bodyPr wrap="square">
            <a:spAutoFit/>
          </a:bodyPr>
          <a:lstStyle/>
          <a:p>
            <a:r>
              <a:rPr lang="en-GB" sz="1400" dirty="0"/>
              <a:t>To ensure your site remains as accessible as possible, it is recommended to avoid the following colour combinations in close proximity:</a:t>
            </a:r>
            <a:endParaRPr lang="en-GB" sz="1100" b="1" dirty="0"/>
          </a:p>
        </p:txBody>
      </p:sp>
      <p:grpSp>
        <p:nvGrpSpPr>
          <p:cNvPr id="8" name="Group 7">
            <a:extLst>
              <a:ext uri="{FF2B5EF4-FFF2-40B4-BE49-F238E27FC236}">
                <a16:creationId xmlns:a16="http://schemas.microsoft.com/office/drawing/2014/main" id="{2DEA6CB6-0360-4CB5-9EE8-C31914B59649}"/>
              </a:ext>
            </a:extLst>
          </p:cNvPr>
          <p:cNvGrpSpPr/>
          <p:nvPr/>
        </p:nvGrpSpPr>
        <p:grpSpPr>
          <a:xfrm>
            <a:off x="531736" y="1883294"/>
            <a:ext cx="2699317" cy="3404013"/>
            <a:chOff x="531736" y="1845194"/>
            <a:chExt cx="2699317" cy="3404013"/>
          </a:xfrm>
        </p:grpSpPr>
        <p:sp>
          <p:nvSpPr>
            <p:cNvPr id="14" name="Rectangle 13">
              <a:extLst>
                <a:ext uri="{FF2B5EF4-FFF2-40B4-BE49-F238E27FC236}">
                  <a16:creationId xmlns:a16="http://schemas.microsoft.com/office/drawing/2014/main" id="{FCAA2C9F-8C0B-4EFF-83F9-C1CE07C8EB7C}"/>
                </a:ext>
              </a:extLst>
            </p:cNvPr>
            <p:cNvSpPr/>
            <p:nvPr/>
          </p:nvSpPr>
          <p:spPr>
            <a:xfrm>
              <a:off x="545408" y="1845194"/>
              <a:ext cx="2685645" cy="307777"/>
            </a:xfrm>
            <a:prstGeom prst="rect">
              <a:avLst/>
            </a:prstGeom>
          </p:spPr>
          <p:txBody>
            <a:bodyPr wrap="square">
              <a:spAutoFit/>
            </a:bodyPr>
            <a:lstStyle/>
            <a:p>
              <a:r>
                <a:rPr lang="en-GB" sz="1400" b="1" dirty="0"/>
                <a:t>Green / Red</a:t>
              </a:r>
            </a:p>
          </p:txBody>
        </p:sp>
        <p:sp>
          <p:nvSpPr>
            <p:cNvPr id="6" name="Rectangle 5">
              <a:extLst>
                <a:ext uri="{FF2B5EF4-FFF2-40B4-BE49-F238E27FC236}">
                  <a16:creationId xmlns:a16="http://schemas.microsoft.com/office/drawing/2014/main" id="{B2D07AFF-49DE-4095-8DAD-38B2CC6A8F7F}"/>
                </a:ext>
              </a:extLst>
            </p:cNvPr>
            <p:cNvSpPr/>
            <p:nvPr/>
          </p:nvSpPr>
          <p:spPr bwMode="auto">
            <a:xfrm>
              <a:off x="632557" y="2249157"/>
              <a:ext cx="546293" cy="307778"/>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6" name="Rectangle 15">
              <a:extLst>
                <a:ext uri="{FF2B5EF4-FFF2-40B4-BE49-F238E27FC236}">
                  <a16:creationId xmlns:a16="http://schemas.microsoft.com/office/drawing/2014/main" id="{588D718C-F33C-477B-B5D6-E886C18BF6E0}"/>
                </a:ext>
              </a:extLst>
            </p:cNvPr>
            <p:cNvSpPr/>
            <p:nvPr/>
          </p:nvSpPr>
          <p:spPr bwMode="auto">
            <a:xfrm>
              <a:off x="1179630" y="2246288"/>
              <a:ext cx="546293" cy="307778"/>
            </a:xfrm>
            <a:prstGeom prst="rect">
              <a:avLst/>
            </a:prstGeom>
            <a:solidFill>
              <a:srgbClr val="FC0D1C"/>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7" name="Rectangle 16">
              <a:extLst>
                <a:ext uri="{FF2B5EF4-FFF2-40B4-BE49-F238E27FC236}">
                  <a16:creationId xmlns:a16="http://schemas.microsoft.com/office/drawing/2014/main" id="{0D026282-7190-44C6-B980-B357A64492DD}"/>
                </a:ext>
              </a:extLst>
            </p:cNvPr>
            <p:cNvSpPr/>
            <p:nvPr/>
          </p:nvSpPr>
          <p:spPr>
            <a:xfrm>
              <a:off x="545408" y="2748041"/>
              <a:ext cx="2685645" cy="307777"/>
            </a:xfrm>
            <a:prstGeom prst="rect">
              <a:avLst/>
            </a:prstGeom>
          </p:spPr>
          <p:txBody>
            <a:bodyPr wrap="square">
              <a:spAutoFit/>
            </a:bodyPr>
            <a:lstStyle/>
            <a:p>
              <a:r>
                <a:rPr lang="en-GB" sz="1400" b="1" dirty="0"/>
                <a:t>Green / Brown</a:t>
              </a:r>
            </a:p>
          </p:txBody>
        </p:sp>
        <p:sp>
          <p:nvSpPr>
            <p:cNvPr id="18" name="Rectangle 17">
              <a:extLst>
                <a:ext uri="{FF2B5EF4-FFF2-40B4-BE49-F238E27FC236}">
                  <a16:creationId xmlns:a16="http://schemas.microsoft.com/office/drawing/2014/main" id="{338EEAA2-5322-4359-AAC2-DD14D824B5D0}"/>
                </a:ext>
              </a:extLst>
            </p:cNvPr>
            <p:cNvSpPr/>
            <p:nvPr/>
          </p:nvSpPr>
          <p:spPr bwMode="auto">
            <a:xfrm>
              <a:off x="632557" y="3152004"/>
              <a:ext cx="546293" cy="307778"/>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9" name="Rectangle 18">
              <a:extLst>
                <a:ext uri="{FF2B5EF4-FFF2-40B4-BE49-F238E27FC236}">
                  <a16:creationId xmlns:a16="http://schemas.microsoft.com/office/drawing/2014/main" id="{206F6257-0319-4795-AFFE-F1ECD1E31D4C}"/>
                </a:ext>
              </a:extLst>
            </p:cNvPr>
            <p:cNvSpPr/>
            <p:nvPr/>
          </p:nvSpPr>
          <p:spPr bwMode="auto">
            <a:xfrm>
              <a:off x="1179630" y="3152004"/>
              <a:ext cx="546293" cy="304909"/>
            </a:xfrm>
            <a:prstGeom prst="rect">
              <a:avLst/>
            </a:prstGeom>
            <a:solidFill>
              <a:schemeClr val="accent2">
                <a:lumMod val="50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20" name="Rectangle 19">
              <a:extLst>
                <a:ext uri="{FF2B5EF4-FFF2-40B4-BE49-F238E27FC236}">
                  <a16:creationId xmlns:a16="http://schemas.microsoft.com/office/drawing/2014/main" id="{68D34125-1CF5-4F14-B24C-5FCAFF954D06}"/>
                </a:ext>
              </a:extLst>
            </p:cNvPr>
            <p:cNvSpPr/>
            <p:nvPr/>
          </p:nvSpPr>
          <p:spPr>
            <a:xfrm>
              <a:off x="539251" y="3640276"/>
              <a:ext cx="2685645" cy="307777"/>
            </a:xfrm>
            <a:prstGeom prst="rect">
              <a:avLst/>
            </a:prstGeom>
          </p:spPr>
          <p:txBody>
            <a:bodyPr wrap="square">
              <a:spAutoFit/>
            </a:bodyPr>
            <a:lstStyle/>
            <a:p>
              <a:r>
                <a:rPr lang="en-GB" sz="1400" b="1" dirty="0"/>
                <a:t>Blue / Purple</a:t>
              </a:r>
            </a:p>
          </p:txBody>
        </p:sp>
        <p:sp>
          <p:nvSpPr>
            <p:cNvPr id="21" name="Rectangle 20">
              <a:extLst>
                <a:ext uri="{FF2B5EF4-FFF2-40B4-BE49-F238E27FC236}">
                  <a16:creationId xmlns:a16="http://schemas.microsoft.com/office/drawing/2014/main" id="{19C9B384-612E-45D7-BD11-56C3A2B633C5}"/>
                </a:ext>
              </a:extLst>
            </p:cNvPr>
            <p:cNvSpPr/>
            <p:nvPr/>
          </p:nvSpPr>
          <p:spPr bwMode="auto">
            <a:xfrm>
              <a:off x="626400" y="4044239"/>
              <a:ext cx="546293" cy="300417"/>
            </a:xfrm>
            <a:prstGeom prst="rect">
              <a:avLst/>
            </a:prstGeom>
            <a:solidFill>
              <a:srgbClr val="353EFF"/>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22" name="Rectangle 21">
              <a:extLst>
                <a:ext uri="{FF2B5EF4-FFF2-40B4-BE49-F238E27FC236}">
                  <a16:creationId xmlns:a16="http://schemas.microsoft.com/office/drawing/2014/main" id="{CC934C9C-22BD-4A78-9648-BD29C6FE03FF}"/>
                </a:ext>
              </a:extLst>
            </p:cNvPr>
            <p:cNvSpPr/>
            <p:nvPr/>
          </p:nvSpPr>
          <p:spPr bwMode="auto">
            <a:xfrm>
              <a:off x="1173473" y="4044239"/>
              <a:ext cx="546293" cy="300417"/>
            </a:xfrm>
            <a:prstGeom prst="rect">
              <a:avLst/>
            </a:prstGeom>
            <a:solidFill>
              <a:srgbClr val="991BCA"/>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23" name="Rectangle 22">
              <a:extLst>
                <a:ext uri="{FF2B5EF4-FFF2-40B4-BE49-F238E27FC236}">
                  <a16:creationId xmlns:a16="http://schemas.microsoft.com/office/drawing/2014/main" id="{FD695828-5E63-42EC-8418-8B224A152EB4}"/>
                </a:ext>
              </a:extLst>
            </p:cNvPr>
            <p:cNvSpPr/>
            <p:nvPr/>
          </p:nvSpPr>
          <p:spPr>
            <a:xfrm>
              <a:off x="531736" y="4544827"/>
              <a:ext cx="2685645" cy="307777"/>
            </a:xfrm>
            <a:prstGeom prst="rect">
              <a:avLst/>
            </a:prstGeom>
          </p:spPr>
          <p:txBody>
            <a:bodyPr wrap="square">
              <a:spAutoFit/>
            </a:bodyPr>
            <a:lstStyle/>
            <a:p>
              <a:r>
                <a:rPr lang="en-GB" sz="1400" b="1" dirty="0"/>
                <a:t>Green / Blue</a:t>
              </a:r>
            </a:p>
          </p:txBody>
        </p:sp>
        <p:sp>
          <p:nvSpPr>
            <p:cNvPr id="24" name="Rectangle 23">
              <a:extLst>
                <a:ext uri="{FF2B5EF4-FFF2-40B4-BE49-F238E27FC236}">
                  <a16:creationId xmlns:a16="http://schemas.microsoft.com/office/drawing/2014/main" id="{F7ABDFCC-FFEE-44DD-9C8B-0740261F4D34}"/>
                </a:ext>
              </a:extLst>
            </p:cNvPr>
            <p:cNvSpPr/>
            <p:nvPr/>
          </p:nvSpPr>
          <p:spPr bwMode="auto">
            <a:xfrm>
              <a:off x="618885" y="4948790"/>
              <a:ext cx="546293" cy="300417"/>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25" name="Rectangle 24">
              <a:extLst>
                <a:ext uri="{FF2B5EF4-FFF2-40B4-BE49-F238E27FC236}">
                  <a16:creationId xmlns:a16="http://schemas.microsoft.com/office/drawing/2014/main" id="{8B8D10CE-F604-4F67-84A1-8E2ECD0327AC}"/>
                </a:ext>
              </a:extLst>
            </p:cNvPr>
            <p:cNvSpPr/>
            <p:nvPr/>
          </p:nvSpPr>
          <p:spPr bwMode="auto">
            <a:xfrm>
              <a:off x="1165958" y="4948790"/>
              <a:ext cx="546293" cy="300417"/>
            </a:xfrm>
            <a:prstGeom prst="rect">
              <a:avLst/>
            </a:prstGeom>
            <a:solidFill>
              <a:srgbClr val="353EFF"/>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grpSp>
        <p:nvGrpSpPr>
          <p:cNvPr id="26" name="Group 25">
            <a:extLst>
              <a:ext uri="{FF2B5EF4-FFF2-40B4-BE49-F238E27FC236}">
                <a16:creationId xmlns:a16="http://schemas.microsoft.com/office/drawing/2014/main" id="{25DCA106-D7BC-4AAC-9527-5869556FD4E8}"/>
              </a:ext>
            </a:extLst>
          </p:cNvPr>
          <p:cNvGrpSpPr/>
          <p:nvPr/>
        </p:nvGrpSpPr>
        <p:grpSpPr>
          <a:xfrm>
            <a:off x="4763142" y="1883294"/>
            <a:ext cx="2699317" cy="3404013"/>
            <a:chOff x="531736" y="1845194"/>
            <a:chExt cx="2699317" cy="3404013"/>
          </a:xfrm>
        </p:grpSpPr>
        <p:sp>
          <p:nvSpPr>
            <p:cNvPr id="27" name="Rectangle 26">
              <a:extLst>
                <a:ext uri="{FF2B5EF4-FFF2-40B4-BE49-F238E27FC236}">
                  <a16:creationId xmlns:a16="http://schemas.microsoft.com/office/drawing/2014/main" id="{46DE61DC-DB57-45E5-BF06-51180B6CE77E}"/>
                </a:ext>
              </a:extLst>
            </p:cNvPr>
            <p:cNvSpPr/>
            <p:nvPr/>
          </p:nvSpPr>
          <p:spPr>
            <a:xfrm>
              <a:off x="545408" y="1845194"/>
              <a:ext cx="2685645" cy="307777"/>
            </a:xfrm>
            <a:prstGeom prst="rect">
              <a:avLst/>
            </a:prstGeom>
          </p:spPr>
          <p:txBody>
            <a:bodyPr wrap="square">
              <a:spAutoFit/>
            </a:bodyPr>
            <a:lstStyle/>
            <a:p>
              <a:r>
                <a:rPr lang="en-GB" sz="1400" b="1" dirty="0"/>
                <a:t>Green / Yellow</a:t>
              </a:r>
            </a:p>
          </p:txBody>
        </p:sp>
        <p:sp>
          <p:nvSpPr>
            <p:cNvPr id="28" name="Rectangle 27">
              <a:extLst>
                <a:ext uri="{FF2B5EF4-FFF2-40B4-BE49-F238E27FC236}">
                  <a16:creationId xmlns:a16="http://schemas.microsoft.com/office/drawing/2014/main" id="{1C8587FE-8739-4A8F-800F-B81CE1784C8F}"/>
                </a:ext>
              </a:extLst>
            </p:cNvPr>
            <p:cNvSpPr/>
            <p:nvPr/>
          </p:nvSpPr>
          <p:spPr bwMode="auto">
            <a:xfrm>
              <a:off x="632557" y="2249157"/>
              <a:ext cx="546293" cy="307778"/>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29" name="Rectangle 28">
              <a:extLst>
                <a:ext uri="{FF2B5EF4-FFF2-40B4-BE49-F238E27FC236}">
                  <a16:creationId xmlns:a16="http://schemas.microsoft.com/office/drawing/2014/main" id="{8AECABF0-397C-49AF-87C1-87EB5BB6A5DB}"/>
                </a:ext>
              </a:extLst>
            </p:cNvPr>
            <p:cNvSpPr/>
            <p:nvPr/>
          </p:nvSpPr>
          <p:spPr bwMode="auto">
            <a:xfrm>
              <a:off x="1179630" y="2246288"/>
              <a:ext cx="546293" cy="307778"/>
            </a:xfrm>
            <a:prstGeom prst="rect">
              <a:avLst/>
            </a:prstGeom>
            <a:solidFill>
              <a:srgbClr val="FEFC37"/>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0" name="Rectangle 29">
              <a:extLst>
                <a:ext uri="{FF2B5EF4-FFF2-40B4-BE49-F238E27FC236}">
                  <a16:creationId xmlns:a16="http://schemas.microsoft.com/office/drawing/2014/main" id="{F4514260-39C6-4903-911F-2CF8AF0F4817}"/>
                </a:ext>
              </a:extLst>
            </p:cNvPr>
            <p:cNvSpPr/>
            <p:nvPr/>
          </p:nvSpPr>
          <p:spPr>
            <a:xfrm>
              <a:off x="545408" y="2748041"/>
              <a:ext cx="2685645" cy="307777"/>
            </a:xfrm>
            <a:prstGeom prst="rect">
              <a:avLst/>
            </a:prstGeom>
          </p:spPr>
          <p:txBody>
            <a:bodyPr wrap="square">
              <a:spAutoFit/>
            </a:bodyPr>
            <a:lstStyle/>
            <a:p>
              <a:r>
                <a:rPr lang="en-GB" sz="1400" b="1" dirty="0"/>
                <a:t>Blue / Grey</a:t>
              </a:r>
            </a:p>
          </p:txBody>
        </p:sp>
        <p:sp>
          <p:nvSpPr>
            <p:cNvPr id="31" name="Rectangle 30">
              <a:extLst>
                <a:ext uri="{FF2B5EF4-FFF2-40B4-BE49-F238E27FC236}">
                  <a16:creationId xmlns:a16="http://schemas.microsoft.com/office/drawing/2014/main" id="{B8A54122-9BC3-4900-8489-3F1E12A6F69E}"/>
                </a:ext>
              </a:extLst>
            </p:cNvPr>
            <p:cNvSpPr/>
            <p:nvPr/>
          </p:nvSpPr>
          <p:spPr bwMode="auto">
            <a:xfrm>
              <a:off x="632557" y="3152004"/>
              <a:ext cx="546293" cy="307778"/>
            </a:xfrm>
            <a:prstGeom prst="rect">
              <a:avLst/>
            </a:prstGeom>
            <a:solidFill>
              <a:srgbClr val="353EFE"/>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2" name="Rectangle 31">
              <a:extLst>
                <a:ext uri="{FF2B5EF4-FFF2-40B4-BE49-F238E27FC236}">
                  <a16:creationId xmlns:a16="http://schemas.microsoft.com/office/drawing/2014/main" id="{09A610B7-3D67-4428-B35E-9766427F8B9E}"/>
                </a:ext>
              </a:extLst>
            </p:cNvPr>
            <p:cNvSpPr/>
            <p:nvPr/>
          </p:nvSpPr>
          <p:spPr bwMode="auto">
            <a:xfrm>
              <a:off x="1179630" y="3152004"/>
              <a:ext cx="546293" cy="304909"/>
            </a:xfrm>
            <a:prstGeom prst="rect">
              <a:avLst/>
            </a:prstGeom>
            <a:solidFill>
              <a:schemeClr val="accent6">
                <a:lumMod val="50000"/>
                <a:lumOff val="50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3" name="Rectangle 32">
              <a:extLst>
                <a:ext uri="{FF2B5EF4-FFF2-40B4-BE49-F238E27FC236}">
                  <a16:creationId xmlns:a16="http://schemas.microsoft.com/office/drawing/2014/main" id="{777A2990-38AD-4876-B45B-F2D28832B215}"/>
                </a:ext>
              </a:extLst>
            </p:cNvPr>
            <p:cNvSpPr/>
            <p:nvPr/>
          </p:nvSpPr>
          <p:spPr>
            <a:xfrm>
              <a:off x="539251" y="3640276"/>
              <a:ext cx="2685645" cy="307777"/>
            </a:xfrm>
            <a:prstGeom prst="rect">
              <a:avLst/>
            </a:prstGeom>
          </p:spPr>
          <p:txBody>
            <a:bodyPr wrap="square">
              <a:spAutoFit/>
            </a:bodyPr>
            <a:lstStyle/>
            <a:p>
              <a:r>
                <a:rPr lang="en-GB" sz="1400" b="1" dirty="0"/>
                <a:t>Green / Grey</a:t>
              </a:r>
            </a:p>
          </p:txBody>
        </p:sp>
        <p:sp>
          <p:nvSpPr>
            <p:cNvPr id="34" name="Rectangle 33">
              <a:extLst>
                <a:ext uri="{FF2B5EF4-FFF2-40B4-BE49-F238E27FC236}">
                  <a16:creationId xmlns:a16="http://schemas.microsoft.com/office/drawing/2014/main" id="{86D64374-F0F5-4630-B9CF-BA0852252905}"/>
                </a:ext>
              </a:extLst>
            </p:cNvPr>
            <p:cNvSpPr/>
            <p:nvPr/>
          </p:nvSpPr>
          <p:spPr bwMode="auto">
            <a:xfrm>
              <a:off x="626400" y="4044239"/>
              <a:ext cx="546293" cy="300417"/>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5" name="Rectangle 34">
              <a:extLst>
                <a:ext uri="{FF2B5EF4-FFF2-40B4-BE49-F238E27FC236}">
                  <a16:creationId xmlns:a16="http://schemas.microsoft.com/office/drawing/2014/main" id="{FDFC1C24-C0A9-4157-8C52-3AF6589ED6CF}"/>
                </a:ext>
              </a:extLst>
            </p:cNvPr>
            <p:cNvSpPr/>
            <p:nvPr/>
          </p:nvSpPr>
          <p:spPr bwMode="auto">
            <a:xfrm>
              <a:off x="1173473" y="4044239"/>
              <a:ext cx="546293" cy="300417"/>
            </a:xfrm>
            <a:prstGeom prst="rect">
              <a:avLst/>
            </a:prstGeom>
            <a:solidFill>
              <a:schemeClr val="accent6">
                <a:lumMod val="50000"/>
                <a:lumOff val="50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6" name="Rectangle 35">
              <a:extLst>
                <a:ext uri="{FF2B5EF4-FFF2-40B4-BE49-F238E27FC236}">
                  <a16:creationId xmlns:a16="http://schemas.microsoft.com/office/drawing/2014/main" id="{78474E0B-0862-4415-8963-CF0B1FDF7959}"/>
                </a:ext>
              </a:extLst>
            </p:cNvPr>
            <p:cNvSpPr/>
            <p:nvPr/>
          </p:nvSpPr>
          <p:spPr>
            <a:xfrm>
              <a:off x="531736" y="4544827"/>
              <a:ext cx="2685645" cy="307777"/>
            </a:xfrm>
            <a:prstGeom prst="rect">
              <a:avLst/>
            </a:prstGeom>
          </p:spPr>
          <p:txBody>
            <a:bodyPr wrap="square">
              <a:spAutoFit/>
            </a:bodyPr>
            <a:lstStyle/>
            <a:p>
              <a:r>
                <a:rPr lang="en-GB" sz="1400" b="1" dirty="0"/>
                <a:t>Green / Black</a:t>
              </a:r>
            </a:p>
          </p:txBody>
        </p:sp>
        <p:sp>
          <p:nvSpPr>
            <p:cNvPr id="37" name="Rectangle 36">
              <a:extLst>
                <a:ext uri="{FF2B5EF4-FFF2-40B4-BE49-F238E27FC236}">
                  <a16:creationId xmlns:a16="http://schemas.microsoft.com/office/drawing/2014/main" id="{362170EC-86CC-4A6E-A6B8-999F99161857}"/>
                </a:ext>
              </a:extLst>
            </p:cNvPr>
            <p:cNvSpPr/>
            <p:nvPr/>
          </p:nvSpPr>
          <p:spPr bwMode="auto">
            <a:xfrm>
              <a:off x="618885" y="4948790"/>
              <a:ext cx="546293" cy="300417"/>
            </a:xfrm>
            <a:prstGeom prst="rect">
              <a:avLst/>
            </a:prstGeom>
            <a:solidFill>
              <a:srgbClr val="14961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38" name="Rectangle 37">
              <a:extLst>
                <a:ext uri="{FF2B5EF4-FFF2-40B4-BE49-F238E27FC236}">
                  <a16:creationId xmlns:a16="http://schemas.microsoft.com/office/drawing/2014/main" id="{A2166A6A-A685-40E8-B669-D8A0B3849BEA}"/>
                </a:ext>
              </a:extLst>
            </p:cNvPr>
            <p:cNvSpPr/>
            <p:nvPr/>
          </p:nvSpPr>
          <p:spPr bwMode="auto">
            <a:xfrm>
              <a:off x="1165958" y="4948790"/>
              <a:ext cx="546293" cy="300417"/>
            </a:xfrm>
            <a:prstGeom prst="rect">
              <a:avLst/>
            </a:prstGeom>
            <a:solidFill>
              <a:schemeClr val="tx1"/>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sp>
        <p:nvSpPr>
          <p:cNvPr id="9" name="Rectangle: Rounded Corners 8">
            <a:extLst>
              <a:ext uri="{FF2B5EF4-FFF2-40B4-BE49-F238E27FC236}">
                <a16:creationId xmlns:a16="http://schemas.microsoft.com/office/drawing/2014/main" id="{1FB7ACA8-B267-41AA-B94E-3ADA2D9E9A56}"/>
              </a:ext>
            </a:extLst>
          </p:cNvPr>
          <p:cNvSpPr/>
          <p:nvPr/>
        </p:nvSpPr>
        <p:spPr bwMode="auto">
          <a:xfrm>
            <a:off x="2140364" y="1951033"/>
            <a:ext cx="2212927" cy="3516664"/>
          </a:xfrm>
          <a:prstGeom prst="roundRect">
            <a:avLst/>
          </a:prstGeom>
          <a:solidFill>
            <a:schemeClr val="bg1">
              <a:lumMod val="95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40" name="Rectangle: Rounded Corners 39">
            <a:extLst>
              <a:ext uri="{FF2B5EF4-FFF2-40B4-BE49-F238E27FC236}">
                <a16:creationId xmlns:a16="http://schemas.microsoft.com/office/drawing/2014/main" id="{51694A05-DA31-4135-9858-CF1C69901450}"/>
              </a:ext>
            </a:extLst>
          </p:cNvPr>
          <p:cNvSpPr/>
          <p:nvPr/>
        </p:nvSpPr>
        <p:spPr bwMode="auto">
          <a:xfrm>
            <a:off x="6384867" y="1913595"/>
            <a:ext cx="2212927" cy="3516664"/>
          </a:xfrm>
          <a:prstGeom prst="roundRect">
            <a:avLst/>
          </a:prstGeom>
          <a:solidFill>
            <a:schemeClr val="bg1">
              <a:lumMod val="95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nvGrpSpPr>
          <p:cNvPr id="41" name="Group 40">
            <a:extLst>
              <a:ext uri="{FF2B5EF4-FFF2-40B4-BE49-F238E27FC236}">
                <a16:creationId xmlns:a16="http://schemas.microsoft.com/office/drawing/2014/main" id="{1823B4B1-F379-43A5-9B6C-B4A34CAB5CD4}"/>
              </a:ext>
            </a:extLst>
          </p:cNvPr>
          <p:cNvGrpSpPr/>
          <p:nvPr/>
        </p:nvGrpSpPr>
        <p:grpSpPr>
          <a:xfrm>
            <a:off x="2615488" y="1883294"/>
            <a:ext cx="2699317" cy="3404013"/>
            <a:chOff x="531736" y="1845194"/>
            <a:chExt cx="2699317" cy="3404013"/>
          </a:xfrm>
        </p:grpSpPr>
        <p:sp>
          <p:nvSpPr>
            <p:cNvPr id="42" name="Rectangle 41">
              <a:extLst>
                <a:ext uri="{FF2B5EF4-FFF2-40B4-BE49-F238E27FC236}">
                  <a16:creationId xmlns:a16="http://schemas.microsoft.com/office/drawing/2014/main" id="{931176F2-504A-4E5E-948C-6CE0EC260BDD}"/>
                </a:ext>
              </a:extLst>
            </p:cNvPr>
            <p:cNvSpPr/>
            <p:nvPr/>
          </p:nvSpPr>
          <p:spPr>
            <a:xfrm>
              <a:off x="545408" y="1845194"/>
              <a:ext cx="2685645" cy="307777"/>
            </a:xfrm>
            <a:prstGeom prst="rect">
              <a:avLst/>
            </a:prstGeom>
          </p:spPr>
          <p:txBody>
            <a:bodyPr wrap="square">
              <a:spAutoFit/>
            </a:bodyPr>
            <a:lstStyle/>
            <a:p>
              <a:endParaRPr lang="en-GB" sz="1400" b="1" dirty="0"/>
            </a:p>
          </p:txBody>
        </p:sp>
        <p:sp>
          <p:nvSpPr>
            <p:cNvPr id="43" name="Rectangle 42">
              <a:extLst>
                <a:ext uri="{FF2B5EF4-FFF2-40B4-BE49-F238E27FC236}">
                  <a16:creationId xmlns:a16="http://schemas.microsoft.com/office/drawing/2014/main" id="{15935AB6-471A-4705-96A1-C2B2A1327121}"/>
                </a:ext>
              </a:extLst>
            </p:cNvPr>
            <p:cNvSpPr/>
            <p:nvPr/>
          </p:nvSpPr>
          <p:spPr bwMode="auto">
            <a:xfrm>
              <a:off x="632557" y="2249157"/>
              <a:ext cx="546293" cy="307778"/>
            </a:xfrm>
            <a:prstGeom prst="rect">
              <a:avLst/>
            </a:prstGeom>
            <a:solidFill>
              <a:srgbClr val="C2A73E"/>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44" name="Rectangle 43">
              <a:extLst>
                <a:ext uri="{FF2B5EF4-FFF2-40B4-BE49-F238E27FC236}">
                  <a16:creationId xmlns:a16="http://schemas.microsoft.com/office/drawing/2014/main" id="{63A5BB3E-0AAF-4383-A87E-A841A1E76EDD}"/>
                </a:ext>
              </a:extLst>
            </p:cNvPr>
            <p:cNvSpPr/>
            <p:nvPr/>
          </p:nvSpPr>
          <p:spPr bwMode="auto">
            <a:xfrm>
              <a:off x="1179630" y="2246288"/>
              <a:ext cx="546293" cy="307778"/>
            </a:xfrm>
            <a:prstGeom prst="rect">
              <a:avLst/>
            </a:prstGeom>
            <a:solidFill>
              <a:srgbClr val="A8931E"/>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45" name="Rectangle 44">
              <a:extLst>
                <a:ext uri="{FF2B5EF4-FFF2-40B4-BE49-F238E27FC236}">
                  <a16:creationId xmlns:a16="http://schemas.microsoft.com/office/drawing/2014/main" id="{14CBB448-3F8A-4543-A8E9-11B47B0EF006}"/>
                </a:ext>
              </a:extLst>
            </p:cNvPr>
            <p:cNvSpPr/>
            <p:nvPr/>
          </p:nvSpPr>
          <p:spPr>
            <a:xfrm>
              <a:off x="545408" y="2748041"/>
              <a:ext cx="2685645" cy="307777"/>
            </a:xfrm>
            <a:prstGeom prst="rect">
              <a:avLst/>
            </a:prstGeom>
          </p:spPr>
          <p:txBody>
            <a:bodyPr wrap="square">
              <a:spAutoFit/>
            </a:bodyPr>
            <a:lstStyle/>
            <a:p>
              <a:endParaRPr lang="en-GB" sz="1400" b="1" dirty="0"/>
            </a:p>
          </p:txBody>
        </p:sp>
        <p:sp>
          <p:nvSpPr>
            <p:cNvPr id="46" name="Rectangle 45">
              <a:extLst>
                <a:ext uri="{FF2B5EF4-FFF2-40B4-BE49-F238E27FC236}">
                  <a16:creationId xmlns:a16="http://schemas.microsoft.com/office/drawing/2014/main" id="{49CE64BF-6252-47C7-AF22-4E7DD0023A2B}"/>
                </a:ext>
              </a:extLst>
            </p:cNvPr>
            <p:cNvSpPr/>
            <p:nvPr/>
          </p:nvSpPr>
          <p:spPr bwMode="auto">
            <a:xfrm>
              <a:off x="632557" y="3152004"/>
              <a:ext cx="546293" cy="307778"/>
            </a:xfrm>
            <a:prstGeom prst="rect">
              <a:avLst/>
            </a:prstGeom>
            <a:solidFill>
              <a:srgbClr val="C2A73E"/>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47" name="Rectangle 46">
              <a:extLst>
                <a:ext uri="{FF2B5EF4-FFF2-40B4-BE49-F238E27FC236}">
                  <a16:creationId xmlns:a16="http://schemas.microsoft.com/office/drawing/2014/main" id="{681C0C5C-52A4-45BE-8C9E-F9826C277C72}"/>
                </a:ext>
              </a:extLst>
            </p:cNvPr>
            <p:cNvSpPr/>
            <p:nvPr/>
          </p:nvSpPr>
          <p:spPr bwMode="auto">
            <a:xfrm>
              <a:off x="1179630" y="3152004"/>
              <a:ext cx="546293" cy="304909"/>
            </a:xfrm>
            <a:prstGeom prst="rect">
              <a:avLst/>
            </a:prstGeom>
            <a:solidFill>
              <a:schemeClr val="accent2">
                <a:lumMod val="50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48" name="Rectangle 47">
              <a:extLst>
                <a:ext uri="{FF2B5EF4-FFF2-40B4-BE49-F238E27FC236}">
                  <a16:creationId xmlns:a16="http://schemas.microsoft.com/office/drawing/2014/main" id="{A6E48F97-FED9-4AB4-AB37-F3AD10E151E5}"/>
                </a:ext>
              </a:extLst>
            </p:cNvPr>
            <p:cNvSpPr/>
            <p:nvPr/>
          </p:nvSpPr>
          <p:spPr>
            <a:xfrm>
              <a:off x="539251" y="3640276"/>
              <a:ext cx="2685645" cy="307777"/>
            </a:xfrm>
            <a:prstGeom prst="rect">
              <a:avLst/>
            </a:prstGeom>
          </p:spPr>
          <p:txBody>
            <a:bodyPr wrap="square">
              <a:spAutoFit/>
            </a:bodyPr>
            <a:lstStyle/>
            <a:p>
              <a:endParaRPr lang="en-GB" sz="1400" b="1" dirty="0"/>
            </a:p>
          </p:txBody>
        </p:sp>
        <p:sp>
          <p:nvSpPr>
            <p:cNvPr id="49" name="Rectangle 48">
              <a:extLst>
                <a:ext uri="{FF2B5EF4-FFF2-40B4-BE49-F238E27FC236}">
                  <a16:creationId xmlns:a16="http://schemas.microsoft.com/office/drawing/2014/main" id="{F0F9461A-C682-441F-908B-A0602CB18863}"/>
                </a:ext>
              </a:extLst>
            </p:cNvPr>
            <p:cNvSpPr/>
            <p:nvPr/>
          </p:nvSpPr>
          <p:spPr bwMode="auto">
            <a:xfrm>
              <a:off x="626400" y="4044239"/>
              <a:ext cx="546293" cy="300417"/>
            </a:xfrm>
            <a:prstGeom prst="rect">
              <a:avLst/>
            </a:prstGeom>
            <a:solidFill>
              <a:srgbClr val="4483F4"/>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50" name="Rectangle 49">
              <a:extLst>
                <a:ext uri="{FF2B5EF4-FFF2-40B4-BE49-F238E27FC236}">
                  <a16:creationId xmlns:a16="http://schemas.microsoft.com/office/drawing/2014/main" id="{33529C50-D303-44ED-8EDE-EFD5F69637F3}"/>
                </a:ext>
              </a:extLst>
            </p:cNvPr>
            <p:cNvSpPr/>
            <p:nvPr/>
          </p:nvSpPr>
          <p:spPr bwMode="auto">
            <a:xfrm>
              <a:off x="1173473" y="4044239"/>
              <a:ext cx="546293" cy="300417"/>
            </a:xfrm>
            <a:prstGeom prst="rect">
              <a:avLst/>
            </a:prstGeom>
            <a:solidFill>
              <a:srgbClr val="577EDA"/>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51" name="Rectangle 50">
              <a:extLst>
                <a:ext uri="{FF2B5EF4-FFF2-40B4-BE49-F238E27FC236}">
                  <a16:creationId xmlns:a16="http://schemas.microsoft.com/office/drawing/2014/main" id="{358ADF20-BCA4-41B7-B6C5-596F505A9DBC}"/>
                </a:ext>
              </a:extLst>
            </p:cNvPr>
            <p:cNvSpPr/>
            <p:nvPr/>
          </p:nvSpPr>
          <p:spPr>
            <a:xfrm>
              <a:off x="531736" y="4544827"/>
              <a:ext cx="2685645" cy="307777"/>
            </a:xfrm>
            <a:prstGeom prst="rect">
              <a:avLst/>
            </a:prstGeom>
          </p:spPr>
          <p:txBody>
            <a:bodyPr wrap="square">
              <a:spAutoFit/>
            </a:bodyPr>
            <a:lstStyle/>
            <a:p>
              <a:endParaRPr lang="en-GB" sz="1400" b="1" dirty="0"/>
            </a:p>
          </p:txBody>
        </p:sp>
        <p:sp>
          <p:nvSpPr>
            <p:cNvPr id="52" name="Rectangle 51">
              <a:extLst>
                <a:ext uri="{FF2B5EF4-FFF2-40B4-BE49-F238E27FC236}">
                  <a16:creationId xmlns:a16="http://schemas.microsoft.com/office/drawing/2014/main" id="{705F4B0C-1584-4388-BBFF-5E4EDCB526B5}"/>
                </a:ext>
              </a:extLst>
            </p:cNvPr>
            <p:cNvSpPr/>
            <p:nvPr/>
          </p:nvSpPr>
          <p:spPr bwMode="auto">
            <a:xfrm>
              <a:off x="618885" y="4948790"/>
              <a:ext cx="546293" cy="300417"/>
            </a:xfrm>
            <a:prstGeom prst="rect">
              <a:avLst/>
            </a:prstGeom>
            <a:solidFill>
              <a:srgbClr val="53CCF7"/>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53" name="Rectangle 52">
              <a:extLst>
                <a:ext uri="{FF2B5EF4-FFF2-40B4-BE49-F238E27FC236}">
                  <a16:creationId xmlns:a16="http://schemas.microsoft.com/office/drawing/2014/main" id="{6CAB35CF-F327-4D00-A9B9-C27316E1CA91}"/>
                </a:ext>
              </a:extLst>
            </p:cNvPr>
            <p:cNvSpPr/>
            <p:nvPr/>
          </p:nvSpPr>
          <p:spPr bwMode="auto">
            <a:xfrm>
              <a:off x="1165958" y="4948790"/>
              <a:ext cx="546293" cy="300417"/>
            </a:xfrm>
            <a:prstGeom prst="rect">
              <a:avLst/>
            </a:prstGeom>
            <a:solidFill>
              <a:srgbClr val="1797C4"/>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grpSp>
        <p:nvGrpSpPr>
          <p:cNvPr id="54" name="Group 53">
            <a:extLst>
              <a:ext uri="{FF2B5EF4-FFF2-40B4-BE49-F238E27FC236}">
                <a16:creationId xmlns:a16="http://schemas.microsoft.com/office/drawing/2014/main" id="{DAA9EF34-7E8B-462C-A335-C173A1B5C0E3}"/>
              </a:ext>
            </a:extLst>
          </p:cNvPr>
          <p:cNvGrpSpPr/>
          <p:nvPr/>
        </p:nvGrpSpPr>
        <p:grpSpPr>
          <a:xfrm>
            <a:off x="6885741" y="1882568"/>
            <a:ext cx="2699317" cy="3404013"/>
            <a:chOff x="531736" y="1845194"/>
            <a:chExt cx="2699317" cy="3404013"/>
          </a:xfrm>
        </p:grpSpPr>
        <p:sp>
          <p:nvSpPr>
            <p:cNvPr id="55" name="Rectangle 54">
              <a:extLst>
                <a:ext uri="{FF2B5EF4-FFF2-40B4-BE49-F238E27FC236}">
                  <a16:creationId xmlns:a16="http://schemas.microsoft.com/office/drawing/2014/main" id="{587C58B7-E253-4EE0-A479-DE33AB4E4CE1}"/>
                </a:ext>
              </a:extLst>
            </p:cNvPr>
            <p:cNvSpPr/>
            <p:nvPr/>
          </p:nvSpPr>
          <p:spPr>
            <a:xfrm>
              <a:off x="545408" y="1845194"/>
              <a:ext cx="2685645" cy="307777"/>
            </a:xfrm>
            <a:prstGeom prst="rect">
              <a:avLst/>
            </a:prstGeom>
          </p:spPr>
          <p:txBody>
            <a:bodyPr wrap="square">
              <a:spAutoFit/>
            </a:bodyPr>
            <a:lstStyle/>
            <a:p>
              <a:endParaRPr lang="en-GB" sz="1400" b="1" dirty="0"/>
            </a:p>
          </p:txBody>
        </p:sp>
        <p:sp>
          <p:nvSpPr>
            <p:cNvPr id="56" name="Rectangle 55">
              <a:extLst>
                <a:ext uri="{FF2B5EF4-FFF2-40B4-BE49-F238E27FC236}">
                  <a16:creationId xmlns:a16="http://schemas.microsoft.com/office/drawing/2014/main" id="{14B68EA8-96F5-4500-80BF-04C4416B3D86}"/>
                </a:ext>
              </a:extLst>
            </p:cNvPr>
            <p:cNvSpPr/>
            <p:nvPr/>
          </p:nvSpPr>
          <p:spPr bwMode="auto">
            <a:xfrm>
              <a:off x="632557" y="2249157"/>
              <a:ext cx="546293" cy="307778"/>
            </a:xfrm>
            <a:prstGeom prst="rect">
              <a:avLst/>
            </a:prstGeom>
            <a:solidFill>
              <a:srgbClr val="E2C52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57" name="Rectangle 56">
              <a:extLst>
                <a:ext uri="{FF2B5EF4-FFF2-40B4-BE49-F238E27FC236}">
                  <a16:creationId xmlns:a16="http://schemas.microsoft.com/office/drawing/2014/main" id="{CC81B3B9-61D2-45AD-9B06-64FB17556E7B}"/>
                </a:ext>
              </a:extLst>
            </p:cNvPr>
            <p:cNvSpPr/>
            <p:nvPr/>
          </p:nvSpPr>
          <p:spPr bwMode="auto">
            <a:xfrm>
              <a:off x="1179630" y="2246288"/>
              <a:ext cx="546293" cy="307778"/>
            </a:xfrm>
            <a:prstGeom prst="rect">
              <a:avLst/>
            </a:prstGeom>
            <a:solidFill>
              <a:srgbClr val="FEEB39"/>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58" name="Rectangle 57">
              <a:extLst>
                <a:ext uri="{FF2B5EF4-FFF2-40B4-BE49-F238E27FC236}">
                  <a16:creationId xmlns:a16="http://schemas.microsoft.com/office/drawing/2014/main" id="{F550AE5D-00AD-474F-B7ED-C3441294EDE1}"/>
                </a:ext>
              </a:extLst>
            </p:cNvPr>
            <p:cNvSpPr/>
            <p:nvPr/>
          </p:nvSpPr>
          <p:spPr>
            <a:xfrm>
              <a:off x="545408" y="2748041"/>
              <a:ext cx="2685645" cy="307777"/>
            </a:xfrm>
            <a:prstGeom prst="rect">
              <a:avLst/>
            </a:prstGeom>
          </p:spPr>
          <p:txBody>
            <a:bodyPr wrap="square">
              <a:spAutoFit/>
            </a:bodyPr>
            <a:lstStyle/>
            <a:p>
              <a:endParaRPr lang="en-GB" sz="1400" b="1" dirty="0"/>
            </a:p>
          </p:txBody>
        </p:sp>
        <p:sp>
          <p:nvSpPr>
            <p:cNvPr id="59" name="Rectangle 58">
              <a:extLst>
                <a:ext uri="{FF2B5EF4-FFF2-40B4-BE49-F238E27FC236}">
                  <a16:creationId xmlns:a16="http://schemas.microsoft.com/office/drawing/2014/main" id="{324312F4-1F61-477A-9E62-0315CB1B47E7}"/>
                </a:ext>
              </a:extLst>
            </p:cNvPr>
            <p:cNvSpPr/>
            <p:nvPr/>
          </p:nvSpPr>
          <p:spPr bwMode="auto">
            <a:xfrm>
              <a:off x="632557" y="3152004"/>
              <a:ext cx="546293" cy="307778"/>
            </a:xfrm>
            <a:prstGeom prst="rect">
              <a:avLst/>
            </a:prstGeom>
            <a:solidFill>
              <a:srgbClr val="B7B1C8"/>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60" name="Rectangle 59">
              <a:extLst>
                <a:ext uri="{FF2B5EF4-FFF2-40B4-BE49-F238E27FC236}">
                  <a16:creationId xmlns:a16="http://schemas.microsoft.com/office/drawing/2014/main" id="{18E5B65A-DB9A-48F8-8EC4-85DF10E9874D}"/>
                </a:ext>
              </a:extLst>
            </p:cNvPr>
            <p:cNvSpPr/>
            <p:nvPr/>
          </p:nvSpPr>
          <p:spPr bwMode="auto">
            <a:xfrm>
              <a:off x="1179630" y="3152004"/>
              <a:ext cx="546293" cy="304909"/>
            </a:xfrm>
            <a:prstGeom prst="rect">
              <a:avLst/>
            </a:prstGeom>
            <a:solidFill>
              <a:srgbClr val="B9B5B2"/>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61" name="Rectangle 60">
              <a:extLst>
                <a:ext uri="{FF2B5EF4-FFF2-40B4-BE49-F238E27FC236}">
                  <a16:creationId xmlns:a16="http://schemas.microsoft.com/office/drawing/2014/main" id="{E1AF29A1-5930-4D23-8E90-FA75B1C841A7}"/>
                </a:ext>
              </a:extLst>
            </p:cNvPr>
            <p:cNvSpPr/>
            <p:nvPr/>
          </p:nvSpPr>
          <p:spPr>
            <a:xfrm>
              <a:off x="539251" y="3640276"/>
              <a:ext cx="2685645" cy="307777"/>
            </a:xfrm>
            <a:prstGeom prst="rect">
              <a:avLst/>
            </a:prstGeom>
          </p:spPr>
          <p:txBody>
            <a:bodyPr wrap="square">
              <a:spAutoFit/>
            </a:bodyPr>
            <a:lstStyle/>
            <a:p>
              <a:endParaRPr lang="en-GB" sz="1400" b="1" dirty="0"/>
            </a:p>
          </p:txBody>
        </p:sp>
        <p:sp>
          <p:nvSpPr>
            <p:cNvPr id="62" name="Rectangle 61">
              <a:extLst>
                <a:ext uri="{FF2B5EF4-FFF2-40B4-BE49-F238E27FC236}">
                  <a16:creationId xmlns:a16="http://schemas.microsoft.com/office/drawing/2014/main" id="{91495464-3ECC-493D-B41A-79F3058DEE33}"/>
                </a:ext>
              </a:extLst>
            </p:cNvPr>
            <p:cNvSpPr/>
            <p:nvPr/>
          </p:nvSpPr>
          <p:spPr bwMode="auto">
            <a:xfrm>
              <a:off x="626400" y="4044239"/>
              <a:ext cx="546293" cy="300417"/>
            </a:xfrm>
            <a:prstGeom prst="rect">
              <a:avLst/>
            </a:prstGeom>
            <a:solidFill>
              <a:srgbClr val="B6ADCA"/>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63" name="Rectangle 62">
              <a:extLst>
                <a:ext uri="{FF2B5EF4-FFF2-40B4-BE49-F238E27FC236}">
                  <a16:creationId xmlns:a16="http://schemas.microsoft.com/office/drawing/2014/main" id="{69FEE463-5228-42E0-8A5A-3EA126342C15}"/>
                </a:ext>
              </a:extLst>
            </p:cNvPr>
            <p:cNvSpPr/>
            <p:nvPr/>
          </p:nvSpPr>
          <p:spPr bwMode="auto">
            <a:xfrm>
              <a:off x="1173473" y="4044239"/>
              <a:ext cx="546293" cy="300417"/>
            </a:xfrm>
            <a:prstGeom prst="rect">
              <a:avLst/>
            </a:prstGeom>
            <a:solidFill>
              <a:srgbClr val="A7A7A7"/>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64" name="Rectangle 63">
              <a:extLst>
                <a:ext uri="{FF2B5EF4-FFF2-40B4-BE49-F238E27FC236}">
                  <a16:creationId xmlns:a16="http://schemas.microsoft.com/office/drawing/2014/main" id="{20A38B04-FAED-4E96-AD5B-7A458CCF418E}"/>
                </a:ext>
              </a:extLst>
            </p:cNvPr>
            <p:cNvSpPr/>
            <p:nvPr/>
          </p:nvSpPr>
          <p:spPr>
            <a:xfrm>
              <a:off x="531736" y="4544827"/>
              <a:ext cx="2685645" cy="307777"/>
            </a:xfrm>
            <a:prstGeom prst="rect">
              <a:avLst/>
            </a:prstGeom>
          </p:spPr>
          <p:txBody>
            <a:bodyPr wrap="square">
              <a:spAutoFit/>
            </a:bodyPr>
            <a:lstStyle/>
            <a:p>
              <a:endParaRPr lang="en-GB" sz="1400" b="1" dirty="0"/>
            </a:p>
          </p:txBody>
        </p:sp>
        <p:sp>
          <p:nvSpPr>
            <p:cNvPr id="65" name="Rectangle 64">
              <a:extLst>
                <a:ext uri="{FF2B5EF4-FFF2-40B4-BE49-F238E27FC236}">
                  <a16:creationId xmlns:a16="http://schemas.microsoft.com/office/drawing/2014/main" id="{25C7CFA7-7E85-48AB-A952-79298A8AB5FA}"/>
                </a:ext>
              </a:extLst>
            </p:cNvPr>
            <p:cNvSpPr/>
            <p:nvPr/>
          </p:nvSpPr>
          <p:spPr bwMode="auto">
            <a:xfrm>
              <a:off x="618885" y="4948790"/>
              <a:ext cx="546293" cy="300417"/>
            </a:xfrm>
            <a:prstGeom prst="rect">
              <a:avLst/>
            </a:prstGeom>
            <a:solidFill>
              <a:srgbClr val="B4B37B"/>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66" name="Rectangle 65">
              <a:extLst>
                <a:ext uri="{FF2B5EF4-FFF2-40B4-BE49-F238E27FC236}">
                  <a16:creationId xmlns:a16="http://schemas.microsoft.com/office/drawing/2014/main" id="{A4D48882-B6FB-4C4E-93AE-6E7C894A67AA}"/>
                </a:ext>
              </a:extLst>
            </p:cNvPr>
            <p:cNvSpPr/>
            <p:nvPr/>
          </p:nvSpPr>
          <p:spPr bwMode="auto">
            <a:xfrm>
              <a:off x="1165958" y="4948790"/>
              <a:ext cx="546293" cy="300417"/>
            </a:xfrm>
            <a:prstGeom prst="rect">
              <a:avLst/>
            </a:prstGeom>
            <a:solidFill>
              <a:srgbClr val="7A816F"/>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sp>
        <p:nvSpPr>
          <p:cNvPr id="71" name="Rectangle 70">
            <a:extLst>
              <a:ext uri="{FF2B5EF4-FFF2-40B4-BE49-F238E27FC236}">
                <a16:creationId xmlns:a16="http://schemas.microsoft.com/office/drawing/2014/main" id="{450B1DD5-FA73-4CD4-856F-48F2BFC448B2}"/>
              </a:ext>
            </a:extLst>
          </p:cNvPr>
          <p:cNvSpPr/>
          <p:nvPr/>
        </p:nvSpPr>
        <p:spPr>
          <a:xfrm>
            <a:off x="6300586" y="1585269"/>
            <a:ext cx="2487924" cy="246221"/>
          </a:xfrm>
          <a:prstGeom prst="rect">
            <a:avLst/>
          </a:prstGeom>
        </p:spPr>
        <p:txBody>
          <a:bodyPr wrap="square">
            <a:spAutoFit/>
          </a:bodyPr>
          <a:lstStyle/>
          <a:p>
            <a:pPr algn="ctr"/>
            <a:r>
              <a:rPr lang="en-GB" sz="1000" b="1" dirty="0"/>
              <a:t>Appearance to colour blind user:</a:t>
            </a:r>
            <a:endParaRPr lang="en-GB" sz="800" b="1" dirty="0"/>
          </a:p>
        </p:txBody>
      </p:sp>
      <p:sp>
        <p:nvSpPr>
          <p:cNvPr id="72" name="Rectangle 71">
            <a:extLst>
              <a:ext uri="{FF2B5EF4-FFF2-40B4-BE49-F238E27FC236}">
                <a16:creationId xmlns:a16="http://schemas.microsoft.com/office/drawing/2014/main" id="{C901F5D1-ED58-43BA-8336-429BD58A1C5E}"/>
              </a:ext>
            </a:extLst>
          </p:cNvPr>
          <p:cNvSpPr/>
          <p:nvPr/>
        </p:nvSpPr>
        <p:spPr>
          <a:xfrm>
            <a:off x="2092739" y="1585269"/>
            <a:ext cx="2487924" cy="246221"/>
          </a:xfrm>
          <a:prstGeom prst="rect">
            <a:avLst/>
          </a:prstGeom>
        </p:spPr>
        <p:txBody>
          <a:bodyPr wrap="square">
            <a:spAutoFit/>
          </a:bodyPr>
          <a:lstStyle/>
          <a:p>
            <a:pPr algn="ctr"/>
            <a:r>
              <a:rPr lang="en-GB" sz="1000" b="1" dirty="0"/>
              <a:t>Appearance to colour blind user:</a:t>
            </a:r>
            <a:endParaRPr lang="en-GB" sz="800" b="1" dirty="0"/>
          </a:p>
        </p:txBody>
      </p:sp>
    </p:spTree>
    <p:extLst>
      <p:ext uri="{BB962C8B-B14F-4D97-AF65-F5344CB8AC3E}">
        <p14:creationId xmlns:p14="http://schemas.microsoft.com/office/powerpoint/2010/main" val="3285752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27F1231E-B3A8-4460-B196-C36D94A571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1741"/>
          <a:stretch/>
        </p:blipFill>
        <p:spPr>
          <a:xfrm>
            <a:off x="3990790" y="1586323"/>
            <a:ext cx="4214956" cy="2667626"/>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Colour Blindness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15</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Homepage</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grpSp>
        <p:nvGrpSpPr>
          <p:cNvPr id="8" name="Group 7">
            <a:extLst>
              <a:ext uri="{FF2B5EF4-FFF2-40B4-BE49-F238E27FC236}">
                <a16:creationId xmlns:a16="http://schemas.microsoft.com/office/drawing/2014/main" id="{B934C997-85E3-4B00-97C9-2F4F9E58D6CE}"/>
              </a:ext>
            </a:extLst>
          </p:cNvPr>
          <p:cNvGrpSpPr/>
          <p:nvPr/>
        </p:nvGrpSpPr>
        <p:grpSpPr>
          <a:xfrm>
            <a:off x="619216" y="1918913"/>
            <a:ext cx="3159712" cy="3723323"/>
            <a:chOff x="619216" y="2093530"/>
            <a:chExt cx="3159712" cy="3723323"/>
          </a:xfrm>
        </p:grpSpPr>
        <p:sp>
          <p:nvSpPr>
            <p:cNvPr id="18" name="Rectangle 17">
              <a:extLst>
                <a:ext uri="{FF2B5EF4-FFF2-40B4-BE49-F238E27FC236}">
                  <a16:creationId xmlns:a16="http://schemas.microsoft.com/office/drawing/2014/main" id="{108EDA2D-4A18-44DE-B63B-F5BE6D884D6A}"/>
                </a:ext>
              </a:extLst>
            </p:cNvPr>
            <p:cNvSpPr/>
            <p:nvPr/>
          </p:nvSpPr>
          <p:spPr>
            <a:xfrm>
              <a:off x="619216" y="2093530"/>
              <a:ext cx="3159712" cy="1384995"/>
            </a:xfrm>
            <a:prstGeom prst="rect">
              <a:avLst/>
            </a:prstGeom>
          </p:spPr>
          <p:txBody>
            <a:bodyPr wrap="square">
              <a:spAutoFit/>
            </a:bodyPr>
            <a:lstStyle/>
            <a:p>
              <a:r>
                <a:rPr lang="en-GB" sz="1200" dirty="0"/>
                <a:t>There are minimal issues that should arise through colour blindness.</a:t>
              </a:r>
            </a:p>
            <a:p>
              <a:endParaRPr lang="en-GB" sz="1200" dirty="0"/>
            </a:p>
            <a:p>
              <a:r>
                <a:rPr lang="en-GB" sz="1200" dirty="0"/>
                <a:t>The only conflicting use of colours occurs within the logo, but this is unlikely to negatively affect user experience or conversion.</a:t>
              </a:r>
            </a:p>
          </p:txBody>
        </p:sp>
        <p:sp>
          <p:nvSpPr>
            <p:cNvPr id="16" name="Rectangle 15">
              <a:extLst>
                <a:ext uri="{FF2B5EF4-FFF2-40B4-BE49-F238E27FC236}">
                  <a16:creationId xmlns:a16="http://schemas.microsoft.com/office/drawing/2014/main" id="{50381C83-680F-47BA-9A90-1DF5572DDD5E}"/>
                </a:ext>
              </a:extLst>
            </p:cNvPr>
            <p:cNvSpPr/>
            <p:nvPr/>
          </p:nvSpPr>
          <p:spPr>
            <a:xfrm>
              <a:off x="626401" y="3539306"/>
              <a:ext cx="2552588" cy="2277547"/>
            </a:xfrm>
            <a:prstGeom prst="rect">
              <a:avLst/>
            </a:prstGeom>
          </p:spPr>
          <p:txBody>
            <a:bodyPr wrap="square">
              <a:spAutoFit/>
            </a:bodyPr>
            <a:lstStyle/>
            <a:p>
              <a:r>
                <a:rPr lang="en-GB" sz="1200" dirty="0"/>
                <a:t>Users may struggle to identify between the differing coloured markers as part of the Draw Results map – this again would be unlikely to create major issues with conversion, but for full accessibility accordance we would recommend reviewing the colour scheme used here.</a:t>
              </a:r>
            </a:p>
            <a:p>
              <a:endParaRPr lang="en-GB" sz="1100" dirty="0"/>
            </a:p>
            <a:p>
              <a:r>
                <a:rPr lang="en-GB" sz="1100" dirty="0"/>
                <a:t> </a:t>
              </a:r>
            </a:p>
          </p:txBody>
        </p:sp>
      </p:grpSp>
    </p:spTree>
    <p:extLst>
      <p:ext uri="{BB962C8B-B14F-4D97-AF65-F5344CB8AC3E}">
        <p14:creationId xmlns:p14="http://schemas.microsoft.com/office/powerpoint/2010/main" val="1634354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ell phone screen with text&#10;&#10;Description automatically generated">
            <a:extLst>
              <a:ext uri="{FF2B5EF4-FFF2-40B4-BE49-F238E27FC236}">
                <a16:creationId xmlns:a16="http://schemas.microsoft.com/office/drawing/2014/main" id="{0E3A5B31-081B-4047-9ED2-7F9027EF86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29" b="5722"/>
          <a:stretch/>
        </p:blipFill>
        <p:spPr>
          <a:xfrm>
            <a:off x="6273210" y="1633237"/>
            <a:ext cx="1642926" cy="3292668"/>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585624"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Colour Blindness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16</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How It Works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1878917"/>
            <a:ext cx="4714784" cy="3046988"/>
          </a:xfrm>
          <a:prstGeom prst="rect">
            <a:avLst/>
          </a:prstGeom>
        </p:spPr>
        <p:txBody>
          <a:bodyPr wrap="square">
            <a:spAutoFit/>
          </a:bodyPr>
          <a:lstStyle/>
          <a:p>
            <a:r>
              <a:rPr lang="en-GB" sz="1200" dirty="0"/>
              <a:t>Likewise the colour scheme for the ‘How It Works’ page content, is unlikely to cause many issues to users.</a:t>
            </a:r>
          </a:p>
          <a:p>
            <a:endParaRPr lang="en-GB" sz="1200" dirty="0"/>
          </a:p>
          <a:p>
            <a:r>
              <a:rPr lang="en-GB" sz="1200" dirty="0"/>
              <a:t>One exception however relates to the footer text, where important hyperlinks including contact details, terms and conditions and privacy policy are located. </a:t>
            </a:r>
          </a:p>
          <a:p>
            <a:endParaRPr lang="en-GB" sz="1200" dirty="0"/>
          </a:p>
          <a:p>
            <a:r>
              <a:rPr lang="en-GB" sz="1200" dirty="0"/>
              <a:t>The text relies on colour to communicate the words which are links, with no additional formatting provided. This would likely cause issues for users with colour blindness such as achromatopsia – a condition causing all vision to appear in greyscale (affecting approx. 1 in 30,000 people).</a:t>
            </a:r>
          </a:p>
          <a:p>
            <a:endParaRPr lang="en-GB" sz="1200" dirty="0"/>
          </a:p>
          <a:p>
            <a:r>
              <a:rPr lang="en-GB" sz="1200" dirty="0"/>
              <a:t>We recommend using clear styling differences to differentiate hyperlinks from surrounding text, such as underlining. </a:t>
            </a:r>
          </a:p>
        </p:txBody>
      </p:sp>
      <p:pic>
        <p:nvPicPr>
          <p:cNvPr id="16" name="Picture 15" descr="iPhone 6.png">
            <a:extLst>
              <a:ext uri="{FF2B5EF4-FFF2-40B4-BE49-F238E27FC236}">
                <a16:creationId xmlns:a16="http://schemas.microsoft.com/office/drawing/2014/main" id="{B406B361-8FE0-41B6-A9BB-85511067CDA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spTree>
    <p:extLst>
      <p:ext uri="{BB962C8B-B14F-4D97-AF65-F5344CB8AC3E}">
        <p14:creationId xmlns:p14="http://schemas.microsoft.com/office/powerpoint/2010/main" val="2132316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90374"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Colour Blindness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17</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Play Page</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1918913"/>
            <a:ext cx="4800577" cy="3377848"/>
          </a:xfrm>
          <a:prstGeom prst="rect">
            <a:avLst/>
          </a:prstGeom>
        </p:spPr>
        <p:txBody>
          <a:bodyPr wrap="square">
            <a:spAutoFit/>
          </a:bodyPr>
          <a:lstStyle/>
          <a:p>
            <a:r>
              <a:rPr lang="en-GB" sz="1350" dirty="0"/>
              <a:t>In user testing, users reported minimal issues in engaging with the Play page and completing the form.</a:t>
            </a:r>
          </a:p>
          <a:p>
            <a:endParaRPr lang="en-GB" sz="1350" dirty="0"/>
          </a:p>
          <a:p>
            <a:r>
              <a:rPr lang="en-GB" sz="1350" dirty="0"/>
              <a:t>Again the use of colours within the page build are unlikely to cause many serious issues relating to user experience or conversion. However there are further uses of hyperlinks which are only communicated to the user through colour – such as the ‘Edit your Personal Details’ and ‘Edit your Bank Details’ links when the user reaches the third stage of the Play page.</a:t>
            </a:r>
          </a:p>
          <a:p>
            <a:endParaRPr lang="en-GB" sz="1350" dirty="0"/>
          </a:p>
          <a:p>
            <a:r>
              <a:rPr lang="en-GB" sz="1350" dirty="0"/>
              <a:t>We recommend using clear styling differences to differentiate hyperlinks from surrounding text, such as underlining. </a:t>
            </a:r>
          </a:p>
          <a:p>
            <a:r>
              <a:rPr lang="en-GB" sz="1100" dirty="0"/>
              <a:t> </a:t>
            </a:r>
          </a:p>
        </p:txBody>
      </p:sp>
      <p:pic>
        <p:nvPicPr>
          <p:cNvPr id="16" name="Picture 15" descr="iPhone 6.png">
            <a:extLst>
              <a:ext uri="{FF2B5EF4-FFF2-40B4-BE49-F238E27FC236}">
                <a16:creationId xmlns:a16="http://schemas.microsoft.com/office/drawing/2014/main" id="{5864FAE4-F2F2-4DFD-9E03-50CC7BB4135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grpSp>
        <p:nvGrpSpPr>
          <p:cNvPr id="17" name="Group 16">
            <a:extLst>
              <a:ext uri="{FF2B5EF4-FFF2-40B4-BE49-F238E27FC236}">
                <a16:creationId xmlns:a16="http://schemas.microsoft.com/office/drawing/2014/main" id="{C9DF6BD7-51A9-4BC2-952C-D55C1F32AE5B}"/>
              </a:ext>
            </a:extLst>
          </p:cNvPr>
          <p:cNvGrpSpPr/>
          <p:nvPr/>
        </p:nvGrpSpPr>
        <p:grpSpPr>
          <a:xfrm>
            <a:off x="8082193" y="399481"/>
            <a:ext cx="708108" cy="771570"/>
            <a:chOff x="8271413" y="2395744"/>
            <a:chExt cx="708108" cy="771570"/>
          </a:xfrm>
        </p:grpSpPr>
        <p:pic>
          <p:nvPicPr>
            <p:cNvPr id="20" name="Picture 19">
              <a:extLst>
                <a:ext uri="{FF2B5EF4-FFF2-40B4-BE49-F238E27FC236}">
                  <a16:creationId xmlns:a16="http://schemas.microsoft.com/office/drawing/2014/main" id="{BB2CB208-80D9-4131-AEB7-E3577E5F37CB}"/>
                </a:ext>
              </a:extLst>
            </p:cNvPr>
            <p:cNvPicPr>
              <a:picLocks noChangeAspect="1"/>
            </p:cNvPicPr>
            <p:nvPr/>
          </p:nvPicPr>
          <p:blipFill>
            <a:blip r:embed="rId7"/>
            <a:stretch>
              <a:fillRect/>
            </a:stretch>
          </p:blipFill>
          <p:spPr>
            <a:xfrm>
              <a:off x="8362972" y="2395744"/>
              <a:ext cx="402361" cy="402361"/>
            </a:xfrm>
            <a:prstGeom prst="rect">
              <a:avLst/>
            </a:prstGeom>
          </p:spPr>
        </p:pic>
        <p:sp>
          <p:nvSpPr>
            <p:cNvPr id="21" name="Content Placeholder 2">
              <a:extLst>
                <a:ext uri="{FF2B5EF4-FFF2-40B4-BE49-F238E27FC236}">
                  <a16:creationId xmlns:a16="http://schemas.microsoft.com/office/drawing/2014/main" id="{FB41987C-263E-4982-ABD7-D95FACAC5E7B}"/>
                </a:ext>
              </a:extLst>
            </p:cNvPr>
            <p:cNvSpPr txBox="1">
              <a:spLocks/>
            </p:cNvSpPr>
            <p:nvPr/>
          </p:nvSpPr>
          <p:spPr>
            <a:xfrm>
              <a:off x="8271413" y="2750331"/>
              <a:ext cx="708108" cy="416983"/>
            </a:xfrm>
            <a:prstGeom prst="rect">
              <a:avLst/>
            </a:prstGeom>
          </p:spPr>
          <p:txBody>
            <a:bodyPr/>
            <a:lstStyle>
              <a:lvl1pPr marL="0" indent="0" algn="l" defTabSz="457200" rtl="0" eaLnBrk="1" latinLnBrk="0" hangingPunct="1">
                <a:lnSpc>
                  <a:spcPct val="120000"/>
                </a:lnSpc>
                <a:spcBef>
                  <a:spcPct val="20000"/>
                </a:spcBef>
                <a:buFont typeface="Arial"/>
                <a:buNone/>
                <a:defRPr sz="1400" kern="1200">
                  <a:solidFill>
                    <a:schemeClr val="tx1"/>
                  </a:solidFill>
                  <a:latin typeface="Avenir Book"/>
                  <a:ea typeface="+mn-ea"/>
                  <a:cs typeface="Avenir Book"/>
                </a:defRPr>
              </a:lvl1pPr>
              <a:lvl2pPr marL="742950" indent="-28575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2pPr>
              <a:lvl3pPr marL="11430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3pPr>
              <a:lvl4pPr marL="16002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4pPr>
              <a:lvl5pPr marL="20574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11480">
                <a:defRPr/>
              </a:pPr>
              <a:r>
                <a:rPr lang="en-GB" sz="1100" b="1" dirty="0">
                  <a:solidFill>
                    <a:schemeClr val="bg2"/>
                  </a:solidFill>
                  <a:latin typeface="+mn-lt"/>
                </a:rPr>
                <a:t>Video</a:t>
              </a:r>
              <a:endParaRPr lang="en-GB" sz="1100" b="1" i="1" dirty="0">
                <a:solidFill>
                  <a:schemeClr val="bg2"/>
                </a:solidFill>
                <a:latin typeface="+mn-lt"/>
              </a:endParaRPr>
            </a:p>
          </p:txBody>
        </p:sp>
      </p:grpSp>
      <p:pic>
        <p:nvPicPr>
          <p:cNvPr id="3" name="colourblind">
            <a:hlinkClick r:id="" action="ppaction://media"/>
            <a:extLst>
              <a:ext uri="{FF2B5EF4-FFF2-40B4-BE49-F238E27FC236}">
                <a16:creationId xmlns:a16="http://schemas.microsoft.com/office/drawing/2014/main" id="{24DCE108-4868-42AF-98DA-E91D9D0C36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5747" t="7766" r="35304" b="2211"/>
          <a:stretch/>
        </p:blipFill>
        <p:spPr>
          <a:xfrm>
            <a:off x="6280397" y="1825502"/>
            <a:ext cx="1642797" cy="2873707"/>
          </a:xfrm>
          <a:prstGeom prst="rect">
            <a:avLst/>
          </a:prstGeom>
        </p:spPr>
      </p:pic>
    </p:spTree>
    <p:extLst>
      <p:ext uri="{BB962C8B-B14F-4D97-AF65-F5344CB8AC3E}">
        <p14:creationId xmlns:p14="http://schemas.microsoft.com/office/powerpoint/2010/main" val="2366564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8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br>
              <a:rPr lang="en-GB" dirty="0"/>
            </a:br>
            <a:br>
              <a:rPr lang="en-GB" dirty="0"/>
            </a:br>
            <a:r>
              <a:rPr lang="en-GB" sz="2800" dirty="0">
                <a:solidFill>
                  <a:schemeClr val="accent2"/>
                </a:solidFill>
              </a:rPr>
              <a:t>Rheumatoid Arthritis</a:t>
            </a:r>
            <a:endParaRPr lang="en-GB" dirty="0">
              <a:solidFill>
                <a:schemeClr val="accent2"/>
              </a:solidFill>
            </a:endParaRP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18</a:t>
            </a:fld>
            <a:endParaRPr lang="en-GB" dirty="0"/>
          </a:p>
        </p:txBody>
      </p:sp>
    </p:spTree>
    <p:extLst>
      <p:ext uri="{BB962C8B-B14F-4D97-AF65-F5344CB8AC3E}">
        <p14:creationId xmlns:p14="http://schemas.microsoft.com/office/powerpoint/2010/main" val="806839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699C71-C952-4768-91E4-70B8E3B2A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834" y="1419833"/>
            <a:ext cx="2516129" cy="2516129"/>
          </a:xfrm>
          <a:prstGeom prst="rect">
            <a:avLst/>
          </a:prstGeom>
        </p:spPr>
      </p:pic>
      <p:sp>
        <p:nvSpPr>
          <p:cNvPr id="2" name="Title 1"/>
          <p:cNvSpPr>
            <a:spLocks noGrp="1"/>
          </p:cNvSpPr>
          <p:nvPr>
            <p:ph type="title"/>
          </p:nvPr>
        </p:nvSpPr>
        <p:spPr/>
        <p:txBody>
          <a:bodyPr/>
          <a:lstStyle/>
          <a:p>
            <a:r>
              <a:rPr lang="en-GB" dirty="0">
                <a:solidFill>
                  <a:srgbClr val="00B0F0"/>
                </a:solidFill>
              </a:rPr>
              <a:t>Rheumatoid Arthritis</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19</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1" name="Title 1">
            <a:extLst>
              <a:ext uri="{FF2B5EF4-FFF2-40B4-BE49-F238E27FC236}">
                <a16:creationId xmlns:a16="http://schemas.microsoft.com/office/drawing/2014/main" id="{F8FA76CF-3BC4-4383-8009-6F637F44168A}"/>
              </a:ext>
            </a:extLst>
          </p:cNvPr>
          <p:cNvSpPr txBox="1">
            <a:spLocks/>
          </p:cNvSpPr>
          <p:nvPr/>
        </p:nvSpPr>
        <p:spPr>
          <a:xfrm>
            <a:off x="703144" y="1640878"/>
            <a:ext cx="4099444"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tx2"/>
                </a:solidFill>
              </a:rPr>
              <a:t>About 12% of the population have some form of hand motor impairment, potentially impairing their control of a mouse</a:t>
            </a:r>
            <a:endParaRPr lang="en-GB" sz="1400" dirty="0">
              <a:solidFill>
                <a:schemeClr val="tx1"/>
              </a:solidFill>
            </a:endParaRPr>
          </a:p>
        </p:txBody>
      </p:sp>
      <p:sp>
        <p:nvSpPr>
          <p:cNvPr id="12" name="Rectangle 11">
            <a:extLst>
              <a:ext uri="{FF2B5EF4-FFF2-40B4-BE49-F238E27FC236}">
                <a16:creationId xmlns:a16="http://schemas.microsoft.com/office/drawing/2014/main" id="{DECA2A93-18EC-439F-94A7-E1147F625367}"/>
              </a:ext>
            </a:extLst>
          </p:cNvPr>
          <p:cNvSpPr/>
          <p:nvPr/>
        </p:nvSpPr>
        <p:spPr>
          <a:xfrm>
            <a:off x="624150" y="2450028"/>
            <a:ext cx="3945600" cy="1769715"/>
          </a:xfrm>
          <a:prstGeom prst="rect">
            <a:avLst/>
          </a:prstGeom>
        </p:spPr>
        <p:txBody>
          <a:bodyPr wrap="square">
            <a:spAutoFit/>
          </a:bodyPr>
          <a:lstStyle/>
          <a:p>
            <a:r>
              <a:rPr lang="en-GB" sz="1400" dirty="0"/>
              <a:t>Sites should be designed to work for users who are unable to or prefer not to use a mouse or trackpad. Additional steps can be taken to aid users who browse in this manner – such as removing time limits on forms or including features which minimise text entry (like address lookups)</a:t>
            </a:r>
          </a:p>
          <a:p>
            <a:endParaRPr lang="en-GB" sz="1100" b="1" dirty="0"/>
          </a:p>
        </p:txBody>
      </p:sp>
    </p:spTree>
    <p:extLst>
      <p:ext uri="{BB962C8B-B14F-4D97-AF65-F5344CB8AC3E}">
        <p14:creationId xmlns:p14="http://schemas.microsoft.com/office/powerpoint/2010/main" val="1050050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C06C58-B6E9-4477-BA3E-16A8B79DE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495" y="1235769"/>
            <a:ext cx="3269096" cy="3269096"/>
          </a:xfrm>
          <a:prstGeom prst="rect">
            <a:avLst/>
          </a:prstGeom>
        </p:spPr>
      </p:pic>
      <p:sp>
        <p:nvSpPr>
          <p:cNvPr id="2" name="Title 1"/>
          <p:cNvSpPr>
            <a:spLocks noGrp="1"/>
          </p:cNvSpPr>
          <p:nvPr>
            <p:ph type="title"/>
          </p:nvPr>
        </p:nvSpPr>
        <p:spPr/>
        <p:txBody>
          <a:bodyPr/>
          <a:lstStyle/>
          <a:p>
            <a:r>
              <a:rPr lang="en-GB" dirty="0">
                <a:solidFill>
                  <a:srgbClr val="00B0F0"/>
                </a:solidFill>
              </a:rPr>
              <a:t>Contents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srgbClr val="1A265C"/>
              </a:solidFill>
              <a:effectLst/>
              <a:uLnTx/>
              <a:uFillTx/>
              <a:latin typeface="Century Gothic" panose="020F0302020204030204"/>
              <a:ea typeface="+mn-ea"/>
              <a:cs typeface="+mn-cs"/>
            </a:endParaRP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2</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A1633500-8AEE-40AD-900F-BADE973E38B3}"/>
              </a:ext>
            </a:extLst>
          </p:cNvPr>
          <p:cNvSpPr txBox="1"/>
          <p:nvPr/>
        </p:nvSpPr>
        <p:spPr>
          <a:xfrm>
            <a:off x="626400" y="950077"/>
            <a:ext cx="4613510" cy="3840480"/>
          </a:xfrm>
          <a:prstGeom prst="rect">
            <a:avLst/>
          </a:prstGeom>
          <a:noFill/>
        </p:spPr>
        <p:txBody>
          <a:bodyPr wrap="square" lIns="0" tIns="0" rIns="0" bIns="0" rtlCol="0" anchor="ctr">
            <a:noAutofit/>
          </a:bodyPr>
          <a:lstStyle/>
          <a:p>
            <a:pPr marL="228600" indent="-228600" defTabSz="761970">
              <a:lnSpc>
                <a:spcPct val="130000"/>
              </a:lnSpc>
              <a:buAutoNum type="arabicPeriod"/>
              <a:defRPr/>
            </a:pPr>
            <a:r>
              <a:rPr lang="en-GB" sz="1600" kern="0" dirty="0">
                <a:latin typeface="Century Gothic" panose="020B0502020202020204" pitchFamily="34" charset="0"/>
                <a:ea typeface="Montserrat" charset="0"/>
                <a:cs typeface="Montserrat" charset="0"/>
              </a:rPr>
              <a:t>  Importance of Accessible Design </a:t>
            </a:r>
          </a:p>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a:p>
            <a:pPr marL="228600" indent="-228600" defTabSz="761970">
              <a:lnSpc>
                <a:spcPct val="130000"/>
              </a:lnSpc>
              <a:buAutoNum type="arabicPeriod"/>
              <a:defRPr/>
            </a:pPr>
            <a:r>
              <a:rPr lang="en-GB" sz="1600" kern="0" dirty="0">
                <a:latin typeface="Century Gothic" panose="020B0502020202020204" pitchFamily="34" charset="0"/>
                <a:ea typeface="Montserrat" charset="0"/>
                <a:cs typeface="Montserrat" charset="0"/>
              </a:rPr>
              <a:t>  Persona Analysis</a:t>
            </a:r>
          </a:p>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a:p>
            <a:pPr marL="228600" indent="-228600" defTabSz="761970">
              <a:lnSpc>
                <a:spcPct val="130000"/>
              </a:lnSpc>
              <a:buAutoNum type="arabicPeriod"/>
              <a:defRPr/>
            </a:pPr>
            <a:r>
              <a:rPr lang="en-GB" sz="1600" kern="0" dirty="0">
                <a:latin typeface="Century Gothic" panose="020B0502020202020204" pitchFamily="34" charset="0"/>
                <a:ea typeface="Montserrat" charset="0"/>
                <a:cs typeface="Montserrat" charset="0"/>
              </a:rPr>
              <a:t>  Web Content Accessibility Guidelines</a:t>
            </a:r>
          </a:p>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a:p>
            <a:pPr marL="228600" indent="-228600" defTabSz="761970">
              <a:lnSpc>
                <a:spcPct val="130000"/>
              </a:lnSpc>
              <a:buAutoNum type="arabicPeriod"/>
              <a:defRPr/>
            </a:pPr>
            <a:r>
              <a:rPr lang="en-GB" sz="1600" kern="0" dirty="0">
                <a:latin typeface="Century Gothic" panose="020B0502020202020204" pitchFamily="34" charset="0"/>
                <a:ea typeface="Montserrat" charset="0"/>
                <a:cs typeface="Montserrat" charset="0"/>
              </a:rPr>
              <a:t>  WAVE Web Accessibility Evaluation</a:t>
            </a:r>
          </a:p>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a:p>
            <a:pPr marL="228600" indent="-228600" defTabSz="761970">
              <a:lnSpc>
                <a:spcPct val="130000"/>
              </a:lnSpc>
              <a:buAutoNum type="arabicPeriod"/>
              <a:defRPr/>
            </a:pPr>
            <a:r>
              <a:rPr lang="en-GB" sz="1600" kern="0" dirty="0">
                <a:latin typeface="Century Gothic" panose="020B0502020202020204" pitchFamily="34" charset="0"/>
                <a:ea typeface="Montserrat" charset="0"/>
                <a:cs typeface="Montserrat" charset="0"/>
              </a:rPr>
              <a:t>  Summary</a:t>
            </a:r>
          </a:p>
        </p:txBody>
      </p:sp>
    </p:spTree>
    <p:extLst>
      <p:ext uri="{BB962C8B-B14F-4D97-AF65-F5344CB8AC3E}">
        <p14:creationId xmlns:p14="http://schemas.microsoft.com/office/powerpoint/2010/main" val="4011970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7" name="Picture 6" descr="A screenshot of a cell phone&#10;&#10;Description automatically generated">
            <a:extLst>
              <a:ext uri="{FF2B5EF4-FFF2-40B4-BE49-F238E27FC236}">
                <a16:creationId xmlns:a16="http://schemas.microsoft.com/office/drawing/2014/main" id="{FE134FD4-1045-4A5D-A3E2-E465E2537E9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75245"/>
          <a:stretch/>
        </p:blipFill>
        <p:spPr>
          <a:xfrm>
            <a:off x="4022599" y="1595725"/>
            <a:ext cx="4334157" cy="2615356"/>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749560" cy="3102312"/>
          </a:xfrm>
          <a:prstGeom prst="rect">
            <a:avLst/>
          </a:prstGeom>
        </p:spPr>
      </p:pic>
      <p:sp>
        <p:nvSpPr>
          <p:cNvPr id="2" name="Title 1"/>
          <p:cNvSpPr>
            <a:spLocks noGrp="1"/>
          </p:cNvSpPr>
          <p:nvPr>
            <p:ph type="title"/>
          </p:nvPr>
        </p:nvSpPr>
        <p:spPr/>
        <p:txBody>
          <a:bodyPr/>
          <a:lstStyle/>
          <a:p>
            <a:r>
              <a:rPr lang="en-GB" dirty="0">
                <a:solidFill>
                  <a:srgbClr val="00B0F0"/>
                </a:solidFill>
              </a:rPr>
              <a:t>Rheumatoid Arthritis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20</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Homepage / How It Works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8448" y="1921561"/>
            <a:ext cx="2650307" cy="3093154"/>
          </a:xfrm>
          <a:prstGeom prst="rect">
            <a:avLst/>
          </a:prstGeom>
        </p:spPr>
        <p:txBody>
          <a:bodyPr wrap="square">
            <a:spAutoFit/>
          </a:bodyPr>
          <a:lstStyle/>
          <a:p>
            <a:r>
              <a:rPr lang="en-GB" sz="1300" dirty="0"/>
              <a:t>Both the Homepage and How It Works page contain multiple links, which although take some time to reach are all accessible when navigating solely via a keyboard.</a:t>
            </a:r>
          </a:p>
          <a:p>
            <a:endParaRPr lang="en-GB" sz="1300" dirty="0"/>
          </a:p>
          <a:p>
            <a:r>
              <a:rPr lang="en-GB" sz="1300" dirty="0"/>
              <a:t>Although most elements maintain an obvious keyboard focus, some could be made clearer to aid users who navigate the site in this way – for example clearer outlining of the ‘How It Works’ video link.</a:t>
            </a:r>
          </a:p>
        </p:txBody>
      </p:sp>
    </p:spTree>
    <p:extLst>
      <p:ext uri="{BB962C8B-B14F-4D97-AF65-F5344CB8AC3E}">
        <p14:creationId xmlns:p14="http://schemas.microsoft.com/office/powerpoint/2010/main" val="1715635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3122" y="1344563"/>
            <a:ext cx="5749560" cy="3102312"/>
          </a:xfrm>
          <a:prstGeom prst="rect">
            <a:avLst/>
          </a:prstGeom>
        </p:spPr>
      </p:pic>
      <p:pic>
        <p:nvPicPr>
          <p:cNvPr id="3" name="arthitis">
            <a:hlinkClick r:id="" action="ppaction://media"/>
            <a:extLst>
              <a:ext uri="{FF2B5EF4-FFF2-40B4-BE49-F238E27FC236}">
                <a16:creationId xmlns:a16="http://schemas.microsoft.com/office/drawing/2014/main" id="{1E8E90A6-1D34-4DEF-8508-6332E85D41B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75659" y="1590189"/>
            <a:ext cx="4396316" cy="2472928"/>
          </a:xfrm>
          <a:prstGeom prst="rect">
            <a:avLst/>
          </a:prstGeom>
        </p:spPr>
      </p:pic>
      <p:sp>
        <p:nvSpPr>
          <p:cNvPr id="2" name="Title 1"/>
          <p:cNvSpPr>
            <a:spLocks noGrp="1"/>
          </p:cNvSpPr>
          <p:nvPr>
            <p:ph type="title"/>
          </p:nvPr>
        </p:nvSpPr>
        <p:spPr/>
        <p:txBody>
          <a:bodyPr/>
          <a:lstStyle/>
          <a:p>
            <a:r>
              <a:rPr lang="en-GB" dirty="0">
                <a:solidFill>
                  <a:srgbClr val="00B0F0"/>
                </a:solidFill>
              </a:rPr>
              <a:t>Rheumatoid Arthritis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7"/>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7"/>
                </a:buBlip>
                <a:tabLst/>
                <a:defRPr/>
              </a:pPr>
              <a:t>21</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Play Page</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8448" y="1921561"/>
            <a:ext cx="2650307" cy="3093154"/>
          </a:xfrm>
          <a:prstGeom prst="rect">
            <a:avLst/>
          </a:prstGeom>
        </p:spPr>
        <p:txBody>
          <a:bodyPr wrap="square">
            <a:spAutoFit/>
          </a:bodyPr>
          <a:lstStyle/>
          <a:p>
            <a:r>
              <a:rPr lang="en-GB" sz="1300" dirty="0"/>
              <a:t>During testing, several elements on the Play Page appeared tricky to select for users with limited mouse control – perhaps due to some kind of motor impairment.</a:t>
            </a:r>
          </a:p>
          <a:p>
            <a:endParaRPr lang="en-GB" sz="1300" dirty="0"/>
          </a:p>
          <a:p>
            <a:r>
              <a:rPr lang="en-GB" sz="1300" dirty="0"/>
              <a:t>We found it difficult to select radio buttons and struggled to close the chat overlay that appeared without prompt. However the use of hover to trigger the help icons (as opposed to clicking) was a positive.</a:t>
            </a:r>
          </a:p>
        </p:txBody>
      </p:sp>
      <p:grpSp>
        <p:nvGrpSpPr>
          <p:cNvPr id="12" name="Group 11">
            <a:extLst>
              <a:ext uri="{FF2B5EF4-FFF2-40B4-BE49-F238E27FC236}">
                <a16:creationId xmlns:a16="http://schemas.microsoft.com/office/drawing/2014/main" id="{A4225514-EC47-450E-9F30-0E73CF7978E4}"/>
              </a:ext>
            </a:extLst>
          </p:cNvPr>
          <p:cNvGrpSpPr/>
          <p:nvPr/>
        </p:nvGrpSpPr>
        <p:grpSpPr>
          <a:xfrm>
            <a:off x="8082193" y="399481"/>
            <a:ext cx="708108" cy="771570"/>
            <a:chOff x="8271413" y="2395744"/>
            <a:chExt cx="708108" cy="771570"/>
          </a:xfrm>
        </p:grpSpPr>
        <p:pic>
          <p:nvPicPr>
            <p:cNvPr id="14" name="Picture 13">
              <a:extLst>
                <a:ext uri="{FF2B5EF4-FFF2-40B4-BE49-F238E27FC236}">
                  <a16:creationId xmlns:a16="http://schemas.microsoft.com/office/drawing/2014/main" id="{7C1D487C-A713-4BBF-9E45-7BBFB21861A4}"/>
                </a:ext>
              </a:extLst>
            </p:cNvPr>
            <p:cNvPicPr>
              <a:picLocks noChangeAspect="1"/>
            </p:cNvPicPr>
            <p:nvPr/>
          </p:nvPicPr>
          <p:blipFill>
            <a:blip r:embed="rId8"/>
            <a:stretch>
              <a:fillRect/>
            </a:stretch>
          </p:blipFill>
          <p:spPr>
            <a:xfrm>
              <a:off x="8362972" y="2395744"/>
              <a:ext cx="402361" cy="402361"/>
            </a:xfrm>
            <a:prstGeom prst="rect">
              <a:avLst/>
            </a:prstGeom>
          </p:spPr>
        </p:pic>
        <p:sp>
          <p:nvSpPr>
            <p:cNvPr id="16" name="Content Placeholder 2">
              <a:extLst>
                <a:ext uri="{FF2B5EF4-FFF2-40B4-BE49-F238E27FC236}">
                  <a16:creationId xmlns:a16="http://schemas.microsoft.com/office/drawing/2014/main" id="{4E7DB117-32DD-4E48-8681-E587EA520077}"/>
                </a:ext>
              </a:extLst>
            </p:cNvPr>
            <p:cNvSpPr txBox="1">
              <a:spLocks/>
            </p:cNvSpPr>
            <p:nvPr/>
          </p:nvSpPr>
          <p:spPr>
            <a:xfrm>
              <a:off x="8271413" y="2750331"/>
              <a:ext cx="708108" cy="416983"/>
            </a:xfrm>
            <a:prstGeom prst="rect">
              <a:avLst/>
            </a:prstGeom>
          </p:spPr>
          <p:txBody>
            <a:bodyPr/>
            <a:lstStyle>
              <a:lvl1pPr marL="0" indent="0" algn="l" defTabSz="457200" rtl="0" eaLnBrk="1" latinLnBrk="0" hangingPunct="1">
                <a:lnSpc>
                  <a:spcPct val="120000"/>
                </a:lnSpc>
                <a:spcBef>
                  <a:spcPct val="20000"/>
                </a:spcBef>
                <a:buFont typeface="Arial"/>
                <a:buNone/>
                <a:defRPr sz="1400" kern="1200">
                  <a:solidFill>
                    <a:schemeClr val="tx1"/>
                  </a:solidFill>
                  <a:latin typeface="Avenir Book"/>
                  <a:ea typeface="+mn-ea"/>
                  <a:cs typeface="Avenir Book"/>
                </a:defRPr>
              </a:lvl1pPr>
              <a:lvl2pPr marL="742950" indent="-28575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2pPr>
              <a:lvl3pPr marL="11430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3pPr>
              <a:lvl4pPr marL="16002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4pPr>
              <a:lvl5pPr marL="20574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11480">
                <a:defRPr/>
              </a:pPr>
              <a:r>
                <a:rPr lang="en-GB" sz="1100" b="1" dirty="0">
                  <a:solidFill>
                    <a:schemeClr val="bg2"/>
                  </a:solidFill>
                  <a:latin typeface="+mn-lt"/>
                </a:rPr>
                <a:t>Video</a:t>
              </a:r>
              <a:endParaRPr lang="en-GB" sz="1100" b="1" i="1" dirty="0">
                <a:solidFill>
                  <a:schemeClr val="bg2"/>
                </a:solidFill>
                <a:latin typeface="+mn-lt"/>
              </a:endParaRPr>
            </a:p>
          </p:txBody>
        </p:sp>
      </p:grpSp>
    </p:spTree>
    <p:extLst>
      <p:ext uri="{BB962C8B-B14F-4D97-AF65-F5344CB8AC3E}">
        <p14:creationId xmlns:p14="http://schemas.microsoft.com/office/powerpoint/2010/main" val="303296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br>
              <a:rPr lang="en-GB" dirty="0"/>
            </a:br>
            <a:br>
              <a:rPr lang="en-GB" dirty="0"/>
            </a:br>
            <a:r>
              <a:rPr lang="en-GB" sz="2800" dirty="0">
                <a:solidFill>
                  <a:schemeClr val="accent2"/>
                </a:solidFill>
              </a:rPr>
              <a:t>Cognitive Impairment</a:t>
            </a:r>
            <a:endParaRPr lang="en-GB" dirty="0">
              <a:solidFill>
                <a:schemeClr val="accent2"/>
              </a:solidFill>
            </a:endParaRP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22</a:t>
            </a:fld>
            <a:endParaRPr lang="en-GB" dirty="0"/>
          </a:p>
        </p:txBody>
      </p:sp>
    </p:spTree>
    <p:extLst>
      <p:ext uri="{BB962C8B-B14F-4D97-AF65-F5344CB8AC3E}">
        <p14:creationId xmlns:p14="http://schemas.microsoft.com/office/powerpoint/2010/main" val="1420301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9A9AECA-0261-48CA-90C9-B5023048B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620" y="1372591"/>
            <a:ext cx="2896289" cy="2896289"/>
          </a:xfrm>
          <a:prstGeom prst="rect">
            <a:avLst/>
          </a:prstGeom>
        </p:spPr>
      </p:pic>
      <p:sp>
        <p:nvSpPr>
          <p:cNvPr id="2" name="Title 1"/>
          <p:cNvSpPr>
            <a:spLocks noGrp="1"/>
          </p:cNvSpPr>
          <p:nvPr>
            <p:ph type="title"/>
          </p:nvPr>
        </p:nvSpPr>
        <p:spPr/>
        <p:txBody>
          <a:bodyPr/>
          <a:lstStyle/>
          <a:p>
            <a:r>
              <a:rPr lang="en-GB" dirty="0">
                <a:solidFill>
                  <a:srgbClr val="00B0F0"/>
                </a:solidFill>
              </a:rPr>
              <a:t>Cognitive Impairment</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23</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3" name="Title 1">
            <a:extLst>
              <a:ext uri="{FF2B5EF4-FFF2-40B4-BE49-F238E27FC236}">
                <a16:creationId xmlns:a16="http://schemas.microsoft.com/office/drawing/2014/main" id="{CDB55080-1A04-4F44-9048-D43A9D1FEDC9}"/>
              </a:ext>
            </a:extLst>
          </p:cNvPr>
          <p:cNvSpPr txBox="1">
            <a:spLocks/>
          </p:cNvSpPr>
          <p:nvPr/>
        </p:nvSpPr>
        <p:spPr>
          <a:xfrm>
            <a:off x="703144" y="1640878"/>
            <a:ext cx="4099444"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tx2"/>
                </a:solidFill>
              </a:rPr>
              <a:t>Around 10% of users are estimated to have a kind of cognitive impairment, with a further 10% estimated to have a reading impairment such as dyslexia</a:t>
            </a:r>
            <a:endParaRPr lang="en-GB" sz="1400" dirty="0">
              <a:solidFill>
                <a:schemeClr val="tx1"/>
              </a:solidFill>
            </a:endParaRPr>
          </a:p>
        </p:txBody>
      </p:sp>
      <p:sp>
        <p:nvSpPr>
          <p:cNvPr id="16" name="Rectangle 15">
            <a:extLst>
              <a:ext uri="{FF2B5EF4-FFF2-40B4-BE49-F238E27FC236}">
                <a16:creationId xmlns:a16="http://schemas.microsoft.com/office/drawing/2014/main" id="{BA096BEA-0EAC-4F52-8065-4427B6C5BEBE}"/>
              </a:ext>
            </a:extLst>
          </p:cNvPr>
          <p:cNvSpPr/>
          <p:nvPr/>
        </p:nvSpPr>
        <p:spPr>
          <a:xfrm>
            <a:off x="626400" y="2813810"/>
            <a:ext cx="3945600" cy="1985159"/>
          </a:xfrm>
          <a:prstGeom prst="rect">
            <a:avLst/>
          </a:prstGeom>
        </p:spPr>
        <p:txBody>
          <a:bodyPr wrap="square">
            <a:spAutoFit/>
          </a:bodyPr>
          <a:lstStyle/>
          <a:p>
            <a:r>
              <a:rPr lang="en-GB" sz="1400" dirty="0"/>
              <a:t>Sites should avoid bright colours or big, distracting animations. Content should be written in plain English and clearly separated into headers and paragraphs, with the most important content located toward the top of the page. Providing captions for any video content is also recommended</a:t>
            </a:r>
          </a:p>
          <a:p>
            <a:endParaRPr lang="en-GB" sz="1100" b="1" dirty="0"/>
          </a:p>
        </p:txBody>
      </p:sp>
    </p:spTree>
    <p:extLst>
      <p:ext uri="{BB962C8B-B14F-4D97-AF65-F5344CB8AC3E}">
        <p14:creationId xmlns:p14="http://schemas.microsoft.com/office/powerpoint/2010/main" val="374007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grpSp>
        <p:nvGrpSpPr>
          <p:cNvPr id="10" name="Group 9">
            <a:extLst>
              <a:ext uri="{FF2B5EF4-FFF2-40B4-BE49-F238E27FC236}">
                <a16:creationId xmlns:a16="http://schemas.microsoft.com/office/drawing/2014/main" id="{8C90F747-FC6D-4934-93CE-EB16F8EB431B}"/>
              </a:ext>
            </a:extLst>
          </p:cNvPr>
          <p:cNvGrpSpPr/>
          <p:nvPr/>
        </p:nvGrpSpPr>
        <p:grpSpPr>
          <a:xfrm>
            <a:off x="3982839" y="1582731"/>
            <a:ext cx="4188349" cy="2620612"/>
            <a:chOff x="3982839" y="1582731"/>
            <a:chExt cx="4188349" cy="2620612"/>
          </a:xfrm>
        </p:grpSpPr>
        <p:pic>
          <p:nvPicPr>
            <p:cNvPr id="7" name="Picture 6" descr="A screenshot of a cell phone&#10;&#10;Description automatically generated">
              <a:extLst>
                <a:ext uri="{FF2B5EF4-FFF2-40B4-BE49-F238E27FC236}">
                  <a16:creationId xmlns:a16="http://schemas.microsoft.com/office/drawing/2014/main" id="{5D4CCDF3-483A-4613-A5A3-65F2D136B77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4692"/>
            <a:stretch/>
          </p:blipFill>
          <p:spPr>
            <a:xfrm>
              <a:off x="3982839" y="1582731"/>
              <a:ext cx="4188349" cy="2491665"/>
            </a:xfrm>
            <a:prstGeom prst="rect">
              <a:avLst/>
            </a:prstGeom>
          </p:spPr>
        </p:pic>
        <p:sp>
          <p:nvSpPr>
            <p:cNvPr id="8" name="Rectangle 7">
              <a:extLst>
                <a:ext uri="{FF2B5EF4-FFF2-40B4-BE49-F238E27FC236}">
                  <a16:creationId xmlns:a16="http://schemas.microsoft.com/office/drawing/2014/main" id="{690598F6-76B5-453E-B15E-B36AB573DE06}"/>
                </a:ext>
              </a:extLst>
            </p:cNvPr>
            <p:cNvSpPr/>
            <p:nvPr/>
          </p:nvSpPr>
          <p:spPr bwMode="auto">
            <a:xfrm>
              <a:off x="3982839" y="3618057"/>
              <a:ext cx="4188349" cy="585286"/>
            </a:xfrm>
            <a:prstGeom prst="rect">
              <a:avLst/>
            </a:prstGeom>
            <a:solidFill>
              <a:schemeClr val="tx1">
                <a:alpha val="79000"/>
              </a:schemeClr>
            </a:solidFill>
            <a:ln w="19050" cap="rnd">
              <a:no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grpSp>
      <p:sp>
        <p:nvSpPr>
          <p:cNvPr id="2" name="Title 1"/>
          <p:cNvSpPr>
            <a:spLocks noGrp="1"/>
          </p:cNvSpPr>
          <p:nvPr>
            <p:ph type="title"/>
          </p:nvPr>
        </p:nvSpPr>
        <p:spPr/>
        <p:txBody>
          <a:bodyPr/>
          <a:lstStyle/>
          <a:p>
            <a:r>
              <a:rPr lang="en-GB" dirty="0">
                <a:solidFill>
                  <a:srgbClr val="00B0F0"/>
                </a:solidFill>
              </a:rPr>
              <a:t>Cognitive Impairment</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24</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All Pages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1735" y="1928300"/>
            <a:ext cx="2564897" cy="3293209"/>
          </a:xfrm>
          <a:prstGeom prst="rect">
            <a:avLst/>
          </a:prstGeom>
        </p:spPr>
        <p:txBody>
          <a:bodyPr wrap="square">
            <a:spAutoFit/>
          </a:bodyPr>
          <a:lstStyle/>
          <a:p>
            <a:r>
              <a:rPr lang="en-GB" sz="1300" dirty="0"/>
              <a:t>The site is generally free of distractions – although the chat overlay suddenly appearing without prompt could prove disruptive to users with a cognitive impairment.</a:t>
            </a:r>
          </a:p>
          <a:p>
            <a:endParaRPr lang="en-GB" sz="1300" dirty="0"/>
          </a:p>
          <a:p>
            <a:r>
              <a:rPr lang="en-GB" sz="1300" dirty="0"/>
              <a:t>Video content also contains automatic subtitles, which are an excellent way of ensuring users can engage with video content in multiple settings – especially those who may find sudden volume overwhelming.</a:t>
            </a:r>
          </a:p>
        </p:txBody>
      </p:sp>
    </p:spTree>
    <p:extLst>
      <p:ext uri="{BB962C8B-B14F-4D97-AF65-F5344CB8AC3E}">
        <p14:creationId xmlns:p14="http://schemas.microsoft.com/office/powerpoint/2010/main" val="194272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3" name="Picture 2">
            <a:extLst>
              <a:ext uri="{FF2B5EF4-FFF2-40B4-BE49-F238E27FC236}">
                <a16:creationId xmlns:a16="http://schemas.microsoft.com/office/drawing/2014/main" id="{5B8001E3-9A03-453A-BEBC-97DFE6CD388C}"/>
              </a:ext>
            </a:extLst>
          </p:cNvPr>
          <p:cNvPicPr>
            <a:picLocks noChangeAspect="1"/>
          </p:cNvPicPr>
          <p:nvPr/>
        </p:nvPicPr>
        <p:blipFill rotWithShape="1">
          <a:blip r:embed="rId3"/>
          <a:srcRect b="9576"/>
          <a:stretch/>
        </p:blipFill>
        <p:spPr>
          <a:xfrm>
            <a:off x="3999976" y="1588179"/>
            <a:ext cx="4158062" cy="2705525"/>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Cognitive Impairment</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25</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All Pages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1917021"/>
            <a:ext cx="2847553" cy="3139321"/>
          </a:xfrm>
          <a:prstGeom prst="rect">
            <a:avLst/>
          </a:prstGeom>
        </p:spPr>
        <p:txBody>
          <a:bodyPr wrap="square">
            <a:spAutoFit/>
          </a:bodyPr>
          <a:lstStyle/>
          <a:p>
            <a:r>
              <a:rPr lang="en-GB" sz="1100" dirty="0"/>
              <a:t>A Hemingway Grade highlights readability of content, with the grade relating to high school year that the content is suitable for. Higher scores  are therefore given for lengthy, complex sentences. Any score </a:t>
            </a:r>
            <a:r>
              <a:rPr lang="en-GB" sz="1100" b="1" dirty="0"/>
              <a:t>less than 9 </a:t>
            </a:r>
            <a:r>
              <a:rPr lang="en-GB" sz="1100" dirty="0"/>
              <a:t>is considered excellent.</a:t>
            </a:r>
          </a:p>
          <a:p>
            <a:endParaRPr lang="en-GB" sz="1100" dirty="0"/>
          </a:p>
          <a:p>
            <a:r>
              <a:rPr lang="en-GB" sz="1100" dirty="0"/>
              <a:t>Pages across the site regularly scored </a:t>
            </a:r>
            <a:r>
              <a:rPr lang="en-GB" sz="1100" b="1" dirty="0"/>
              <a:t>Grade 5</a:t>
            </a:r>
            <a:r>
              <a:rPr lang="en-GB" sz="1100" dirty="0"/>
              <a:t>, highlighting the site is generally well written and simple to understand. </a:t>
            </a:r>
          </a:p>
          <a:p>
            <a:endParaRPr lang="en-GB" sz="1100" dirty="0"/>
          </a:p>
          <a:p>
            <a:r>
              <a:rPr lang="en-GB" sz="1100" dirty="0"/>
              <a:t>One exception was the Solicitation Statement which scored Grade 10, however this is unlikely to affect conversion.</a:t>
            </a:r>
          </a:p>
          <a:p>
            <a:endParaRPr lang="en-GB" sz="1100" dirty="0"/>
          </a:p>
        </p:txBody>
      </p:sp>
      <p:sp>
        <p:nvSpPr>
          <p:cNvPr id="12" name="Rectangle 11">
            <a:extLst>
              <a:ext uri="{FF2B5EF4-FFF2-40B4-BE49-F238E27FC236}">
                <a16:creationId xmlns:a16="http://schemas.microsoft.com/office/drawing/2014/main" id="{D1D70C48-CBF8-41F2-BC70-D17BC1BB20B4}"/>
              </a:ext>
            </a:extLst>
          </p:cNvPr>
          <p:cNvSpPr/>
          <p:nvPr/>
        </p:nvSpPr>
        <p:spPr>
          <a:xfrm>
            <a:off x="711042" y="5396210"/>
            <a:ext cx="7876367" cy="400110"/>
          </a:xfrm>
          <a:prstGeom prst="rect">
            <a:avLst/>
          </a:prstGeom>
        </p:spPr>
        <p:txBody>
          <a:bodyPr wrap="square">
            <a:spAutoFit/>
          </a:bodyPr>
          <a:lstStyle/>
          <a:p>
            <a:pPr lvl="0" defTabSz="685800">
              <a:defRPr/>
            </a:pPr>
            <a:r>
              <a:rPr lang="en-GB" sz="1000" dirty="0">
                <a:solidFill>
                  <a:srgbClr val="1A265C"/>
                </a:solidFill>
              </a:rPr>
              <a:t>Review taken from: </a:t>
            </a:r>
            <a:r>
              <a:rPr lang="en-GB" sz="1000" dirty="0">
                <a:hlinkClick r:id="rId6"/>
              </a:rPr>
              <a:t>http://www.hemingwayapp.com/</a:t>
            </a:r>
            <a:endParaRPr lang="en-GB" sz="1000" dirty="0"/>
          </a:p>
          <a:p>
            <a:pPr lvl="0" defTabSz="685800">
              <a:defRPr/>
            </a:pPr>
            <a:r>
              <a:rPr lang="en-GB" sz="1000" dirty="0"/>
              <a:t> </a:t>
            </a:r>
            <a:endParaRPr lang="en-GB" sz="1000" dirty="0">
              <a:solidFill>
                <a:srgbClr val="1A265C"/>
              </a:solidFill>
            </a:endParaRPr>
          </a:p>
        </p:txBody>
      </p:sp>
    </p:spTree>
    <p:extLst>
      <p:ext uri="{BB962C8B-B14F-4D97-AF65-F5344CB8AC3E}">
        <p14:creationId xmlns:p14="http://schemas.microsoft.com/office/powerpoint/2010/main" val="1889480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Cognitive Impairment</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6"/>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6"/>
                </a:buBlip>
                <a:tabLst/>
                <a:defRPr/>
              </a:pPr>
              <a:t>26</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All Pages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1736" y="1928300"/>
            <a:ext cx="2735764" cy="3362459"/>
          </a:xfrm>
          <a:prstGeom prst="rect">
            <a:avLst/>
          </a:prstGeom>
        </p:spPr>
        <p:txBody>
          <a:bodyPr wrap="square">
            <a:spAutoFit/>
          </a:bodyPr>
          <a:lstStyle/>
          <a:p>
            <a:r>
              <a:rPr lang="en-GB" sz="1250" dirty="0"/>
              <a:t>In our user testing, users with cognitive impairments appeared to struggle with the amount of numerical content used, especially in trying to understand the different prizes on offer during a monthly subscription.</a:t>
            </a:r>
          </a:p>
          <a:p>
            <a:endParaRPr lang="en-GB" sz="1250" dirty="0"/>
          </a:p>
          <a:p>
            <a:r>
              <a:rPr lang="en-GB" sz="1250" dirty="0"/>
              <a:t>During our moderated research we discovered a similar effect, which may have been magnified in this particular case. We would recommend reviewing the way this content is presented to try and make it slightly more concise and readable.</a:t>
            </a:r>
          </a:p>
        </p:txBody>
      </p:sp>
      <p:grpSp>
        <p:nvGrpSpPr>
          <p:cNvPr id="14" name="Group 13">
            <a:extLst>
              <a:ext uri="{FF2B5EF4-FFF2-40B4-BE49-F238E27FC236}">
                <a16:creationId xmlns:a16="http://schemas.microsoft.com/office/drawing/2014/main" id="{47B84622-4071-436D-9988-1A7303CF1091}"/>
              </a:ext>
            </a:extLst>
          </p:cNvPr>
          <p:cNvGrpSpPr/>
          <p:nvPr/>
        </p:nvGrpSpPr>
        <p:grpSpPr>
          <a:xfrm>
            <a:off x="8082193" y="399481"/>
            <a:ext cx="708108" cy="771570"/>
            <a:chOff x="8271413" y="2395744"/>
            <a:chExt cx="708108" cy="771570"/>
          </a:xfrm>
        </p:grpSpPr>
        <p:pic>
          <p:nvPicPr>
            <p:cNvPr id="16" name="Picture 15">
              <a:extLst>
                <a:ext uri="{FF2B5EF4-FFF2-40B4-BE49-F238E27FC236}">
                  <a16:creationId xmlns:a16="http://schemas.microsoft.com/office/drawing/2014/main" id="{6ED9353C-4ECD-40EC-82D9-904614056855}"/>
                </a:ext>
              </a:extLst>
            </p:cNvPr>
            <p:cNvPicPr>
              <a:picLocks noChangeAspect="1"/>
            </p:cNvPicPr>
            <p:nvPr/>
          </p:nvPicPr>
          <p:blipFill>
            <a:blip r:embed="rId7"/>
            <a:stretch>
              <a:fillRect/>
            </a:stretch>
          </p:blipFill>
          <p:spPr>
            <a:xfrm>
              <a:off x="8362972" y="2395744"/>
              <a:ext cx="402361" cy="402361"/>
            </a:xfrm>
            <a:prstGeom prst="rect">
              <a:avLst/>
            </a:prstGeom>
          </p:spPr>
        </p:pic>
        <p:sp>
          <p:nvSpPr>
            <p:cNvPr id="17" name="Content Placeholder 2">
              <a:extLst>
                <a:ext uri="{FF2B5EF4-FFF2-40B4-BE49-F238E27FC236}">
                  <a16:creationId xmlns:a16="http://schemas.microsoft.com/office/drawing/2014/main" id="{31F15064-1927-4E41-8FAB-594AE82D049E}"/>
                </a:ext>
              </a:extLst>
            </p:cNvPr>
            <p:cNvSpPr txBox="1">
              <a:spLocks/>
            </p:cNvSpPr>
            <p:nvPr/>
          </p:nvSpPr>
          <p:spPr>
            <a:xfrm>
              <a:off x="8271413" y="2750331"/>
              <a:ext cx="708108" cy="416983"/>
            </a:xfrm>
            <a:prstGeom prst="rect">
              <a:avLst/>
            </a:prstGeom>
          </p:spPr>
          <p:txBody>
            <a:bodyPr/>
            <a:lstStyle>
              <a:lvl1pPr marL="0" indent="0" algn="l" defTabSz="457200" rtl="0" eaLnBrk="1" latinLnBrk="0" hangingPunct="1">
                <a:lnSpc>
                  <a:spcPct val="120000"/>
                </a:lnSpc>
                <a:spcBef>
                  <a:spcPct val="20000"/>
                </a:spcBef>
                <a:buFont typeface="Arial"/>
                <a:buNone/>
                <a:defRPr sz="1400" kern="1200">
                  <a:solidFill>
                    <a:schemeClr val="tx1"/>
                  </a:solidFill>
                  <a:latin typeface="Avenir Book"/>
                  <a:ea typeface="+mn-ea"/>
                  <a:cs typeface="Avenir Book"/>
                </a:defRPr>
              </a:lvl1pPr>
              <a:lvl2pPr marL="742950" indent="-28575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2pPr>
              <a:lvl3pPr marL="11430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3pPr>
              <a:lvl4pPr marL="16002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4pPr>
              <a:lvl5pPr marL="20574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11480">
                <a:defRPr/>
              </a:pPr>
              <a:r>
                <a:rPr lang="en-GB" sz="1100" b="1" dirty="0">
                  <a:solidFill>
                    <a:schemeClr val="bg2"/>
                  </a:solidFill>
                  <a:latin typeface="+mn-lt"/>
                </a:rPr>
                <a:t>Video</a:t>
              </a:r>
              <a:endParaRPr lang="en-GB" sz="1100" b="1" i="1" dirty="0">
                <a:solidFill>
                  <a:schemeClr val="bg2"/>
                </a:solidFill>
                <a:latin typeface="+mn-lt"/>
              </a:endParaRPr>
            </a:p>
          </p:txBody>
        </p:sp>
      </p:grpSp>
      <p:pic>
        <p:nvPicPr>
          <p:cNvPr id="6" name="spect">
            <a:hlinkClick r:id="" action="ppaction://media"/>
            <a:extLst>
              <a:ext uri="{FF2B5EF4-FFF2-40B4-BE49-F238E27FC236}">
                <a16:creationId xmlns:a16="http://schemas.microsoft.com/office/drawing/2014/main" id="{BAC15C33-B399-4EF0-A125-ED6EE11238B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58545" y="1590510"/>
            <a:ext cx="4310931" cy="2424899"/>
          </a:xfrm>
          <a:prstGeom prst="rect">
            <a:avLst/>
          </a:prstGeom>
        </p:spPr>
      </p:pic>
    </p:spTree>
    <p:extLst>
      <p:ext uri="{BB962C8B-B14F-4D97-AF65-F5344CB8AC3E}">
        <p14:creationId xmlns:p14="http://schemas.microsoft.com/office/powerpoint/2010/main" val="3539533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br>
              <a:rPr lang="en-GB" dirty="0"/>
            </a:br>
            <a:br>
              <a:rPr lang="en-GB" dirty="0"/>
            </a:br>
            <a:r>
              <a:rPr lang="en-GB" sz="2800" dirty="0">
                <a:solidFill>
                  <a:schemeClr val="accent2"/>
                </a:solidFill>
              </a:rPr>
              <a:t>Older Users</a:t>
            </a:r>
            <a:endParaRPr lang="en-GB" dirty="0">
              <a:solidFill>
                <a:schemeClr val="accent2"/>
              </a:solidFill>
            </a:endParaRP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27</a:t>
            </a:fld>
            <a:endParaRPr lang="en-GB" dirty="0"/>
          </a:p>
        </p:txBody>
      </p:sp>
    </p:spTree>
    <p:extLst>
      <p:ext uri="{BB962C8B-B14F-4D97-AF65-F5344CB8AC3E}">
        <p14:creationId xmlns:p14="http://schemas.microsoft.com/office/powerpoint/2010/main" val="179499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Older Users</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28</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pic>
        <p:nvPicPr>
          <p:cNvPr id="6" name="Picture 5">
            <a:extLst>
              <a:ext uri="{FF2B5EF4-FFF2-40B4-BE49-F238E27FC236}">
                <a16:creationId xmlns:a16="http://schemas.microsoft.com/office/drawing/2014/main" id="{FFAD7D66-80E3-4405-BCAD-2D3DC1B82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925" y="1424059"/>
            <a:ext cx="2507677" cy="2507677"/>
          </a:xfrm>
          <a:prstGeom prst="rect">
            <a:avLst/>
          </a:prstGeom>
        </p:spPr>
      </p:pic>
      <p:sp>
        <p:nvSpPr>
          <p:cNvPr id="11" name="Title 1">
            <a:extLst>
              <a:ext uri="{FF2B5EF4-FFF2-40B4-BE49-F238E27FC236}">
                <a16:creationId xmlns:a16="http://schemas.microsoft.com/office/drawing/2014/main" id="{AFB207FC-FD56-4C59-8F80-E21316C1ACAA}"/>
              </a:ext>
            </a:extLst>
          </p:cNvPr>
          <p:cNvSpPr txBox="1">
            <a:spLocks/>
          </p:cNvSpPr>
          <p:nvPr/>
        </p:nvSpPr>
        <p:spPr>
          <a:xfrm>
            <a:off x="703144" y="1640878"/>
            <a:ext cx="4099444"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tx2"/>
                </a:solidFill>
              </a:rPr>
              <a:t>Over 11 million people in the UK are deaf or hard of hearing and by 2030 it is estimated that 22% of UK web users will be 65 or over </a:t>
            </a:r>
            <a:endParaRPr lang="en-GB" sz="1400" dirty="0">
              <a:solidFill>
                <a:schemeClr val="tx1"/>
              </a:solidFill>
            </a:endParaRPr>
          </a:p>
        </p:txBody>
      </p:sp>
      <p:sp>
        <p:nvSpPr>
          <p:cNvPr id="12" name="Rectangle 11">
            <a:extLst>
              <a:ext uri="{FF2B5EF4-FFF2-40B4-BE49-F238E27FC236}">
                <a16:creationId xmlns:a16="http://schemas.microsoft.com/office/drawing/2014/main" id="{CD83B7BD-7A6C-4E9A-B0A1-BF7DA5B99D51}"/>
              </a:ext>
            </a:extLst>
          </p:cNvPr>
          <p:cNvSpPr/>
          <p:nvPr/>
        </p:nvSpPr>
        <p:spPr>
          <a:xfrm>
            <a:off x="626400" y="2608447"/>
            <a:ext cx="3945600" cy="2631490"/>
          </a:xfrm>
          <a:prstGeom prst="rect">
            <a:avLst/>
          </a:prstGeom>
        </p:spPr>
        <p:txBody>
          <a:bodyPr wrap="square">
            <a:spAutoFit/>
          </a:bodyPr>
          <a:lstStyle/>
          <a:p>
            <a:r>
              <a:rPr lang="en-GB" sz="1400" dirty="0"/>
              <a:t>Offline sections of sites should be accessible and content written in plain English - again clearly separated into headers and paragraphs, with the most important content located toward the top of the page. </a:t>
            </a:r>
          </a:p>
          <a:p>
            <a:endParaRPr lang="en-GB" sz="1400" dirty="0"/>
          </a:p>
          <a:p>
            <a:r>
              <a:rPr lang="en-GB" sz="1400" dirty="0"/>
              <a:t>Fonts should be presented in a good colour contrast and any forms clearly laid out – with adequate spacings between fields and labels</a:t>
            </a:r>
          </a:p>
          <a:p>
            <a:endParaRPr lang="en-GB" sz="1100" b="1" dirty="0"/>
          </a:p>
        </p:txBody>
      </p:sp>
    </p:spTree>
    <p:extLst>
      <p:ext uri="{BB962C8B-B14F-4D97-AF65-F5344CB8AC3E}">
        <p14:creationId xmlns:p14="http://schemas.microsoft.com/office/powerpoint/2010/main" val="2700777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82257"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Older Users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29</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rgbClr val="00B0F0"/>
                </a:solidFill>
              </a:rPr>
              <a:t>Landing Page / How It Works</a:t>
            </a:r>
            <a:endParaRPr lang="en-GB" sz="900" dirty="0">
              <a:solidFill>
                <a:srgbClr val="00B0F0"/>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1878836"/>
            <a:ext cx="4406008" cy="3239348"/>
          </a:xfrm>
          <a:prstGeom prst="rect">
            <a:avLst/>
          </a:prstGeom>
        </p:spPr>
        <p:txBody>
          <a:bodyPr wrap="square">
            <a:spAutoFit/>
          </a:bodyPr>
          <a:lstStyle/>
          <a:p>
            <a:r>
              <a:rPr lang="en-GB" sz="1200" dirty="0"/>
              <a:t>In our user testing, older users appeared to struggle with the default size of the text used on the site being described as too small. </a:t>
            </a:r>
          </a:p>
          <a:p>
            <a:endParaRPr lang="en-GB" sz="1200" dirty="0"/>
          </a:p>
          <a:p>
            <a:endParaRPr lang="en-GB" sz="1200" dirty="0"/>
          </a:p>
          <a:p>
            <a:r>
              <a:rPr lang="en-GB" sz="1200" dirty="0"/>
              <a:t>Additionally users felt the logo used on the site was rather small which made brand recognition difficult – with struggles especially witnessed in relating the Landing Page to the rest of the website or locating a menu or search bar to be able to browse further.</a:t>
            </a:r>
          </a:p>
          <a:p>
            <a:endParaRPr lang="en-GB" sz="1200" dirty="0"/>
          </a:p>
          <a:p>
            <a:endParaRPr lang="en-GB" sz="1200" dirty="0"/>
          </a:p>
          <a:p>
            <a:r>
              <a:rPr lang="en-GB" sz="1200" dirty="0"/>
              <a:t>Text size can be edited within the browser, with the site also compatible with screen magnifiers. </a:t>
            </a:r>
            <a:r>
              <a:rPr lang="en-GB" sz="1200" dirty="0">
                <a:solidFill>
                  <a:srgbClr val="000000"/>
                </a:solidFill>
              </a:rPr>
              <a:t>As per previous findings, video content contains clear and automatic subtitles and content was graded as easy to read.</a:t>
            </a:r>
          </a:p>
          <a:p>
            <a:endParaRPr lang="en-GB" sz="1250" dirty="0"/>
          </a:p>
        </p:txBody>
      </p:sp>
      <p:grpSp>
        <p:nvGrpSpPr>
          <p:cNvPr id="12" name="Group 11">
            <a:extLst>
              <a:ext uri="{FF2B5EF4-FFF2-40B4-BE49-F238E27FC236}">
                <a16:creationId xmlns:a16="http://schemas.microsoft.com/office/drawing/2014/main" id="{E6BAA5F8-ED45-4E86-8804-027382BB65F2}"/>
              </a:ext>
            </a:extLst>
          </p:cNvPr>
          <p:cNvGrpSpPr/>
          <p:nvPr/>
        </p:nvGrpSpPr>
        <p:grpSpPr>
          <a:xfrm>
            <a:off x="8082193" y="399481"/>
            <a:ext cx="708108" cy="771570"/>
            <a:chOff x="8271413" y="2395744"/>
            <a:chExt cx="708108" cy="771570"/>
          </a:xfrm>
        </p:grpSpPr>
        <p:pic>
          <p:nvPicPr>
            <p:cNvPr id="14" name="Picture 13">
              <a:extLst>
                <a:ext uri="{FF2B5EF4-FFF2-40B4-BE49-F238E27FC236}">
                  <a16:creationId xmlns:a16="http://schemas.microsoft.com/office/drawing/2014/main" id="{22BB0B2D-4F50-41D0-B4FD-798C7B918808}"/>
                </a:ext>
              </a:extLst>
            </p:cNvPr>
            <p:cNvPicPr>
              <a:picLocks noChangeAspect="1"/>
            </p:cNvPicPr>
            <p:nvPr/>
          </p:nvPicPr>
          <p:blipFill>
            <a:blip r:embed="rId6"/>
            <a:stretch>
              <a:fillRect/>
            </a:stretch>
          </p:blipFill>
          <p:spPr>
            <a:xfrm>
              <a:off x="8362972" y="2395744"/>
              <a:ext cx="402361" cy="402361"/>
            </a:xfrm>
            <a:prstGeom prst="rect">
              <a:avLst/>
            </a:prstGeom>
          </p:spPr>
        </p:pic>
        <p:sp>
          <p:nvSpPr>
            <p:cNvPr id="16" name="Content Placeholder 2">
              <a:extLst>
                <a:ext uri="{FF2B5EF4-FFF2-40B4-BE49-F238E27FC236}">
                  <a16:creationId xmlns:a16="http://schemas.microsoft.com/office/drawing/2014/main" id="{AF5A654F-9C64-4FAF-AEF4-2F3CF2191ED5}"/>
                </a:ext>
              </a:extLst>
            </p:cNvPr>
            <p:cNvSpPr txBox="1">
              <a:spLocks/>
            </p:cNvSpPr>
            <p:nvPr/>
          </p:nvSpPr>
          <p:spPr>
            <a:xfrm>
              <a:off x="8271413" y="2750331"/>
              <a:ext cx="708108" cy="416983"/>
            </a:xfrm>
            <a:prstGeom prst="rect">
              <a:avLst/>
            </a:prstGeom>
          </p:spPr>
          <p:txBody>
            <a:bodyPr/>
            <a:lstStyle>
              <a:lvl1pPr marL="0" indent="0" algn="l" defTabSz="457200" rtl="0" eaLnBrk="1" latinLnBrk="0" hangingPunct="1">
                <a:lnSpc>
                  <a:spcPct val="120000"/>
                </a:lnSpc>
                <a:spcBef>
                  <a:spcPct val="20000"/>
                </a:spcBef>
                <a:buFont typeface="Arial"/>
                <a:buNone/>
                <a:defRPr sz="1400" kern="1200">
                  <a:solidFill>
                    <a:schemeClr val="tx1"/>
                  </a:solidFill>
                  <a:latin typeface="Avenir Book"/>
                  <a:ea typeface="+mn-ea"/>
                  <a:cs typeface="Avenir Book"/>
                </a:defRPr>
              </a:lvl1pPr>
              <a:lvl2pPr marL="742950" indent="-28575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2pPr>
              <a:lvl3pPr marL="11430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3pPr>
              <a:lvl4pPr marL="16002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4pPr>
              <a:lvl5pPr marL="2057400" indent="-228600" algn="l" defTabSz="457200" rtl="0" eaLnBrk="1" latinLnBrk="0" hangingPunct="1">
                <a:lnSpc>
                  <a:spcPct val="120000"/>
                </a:lnSpc>
                <a:spcBef>
                  <a:spcPct val="20000"/>
                </a:spcBef>
                <a:buFont typeface="Arial"/>
                <a:buChar char="»"/>
                <a:defRPr sz="1400" kern="1200">
                  <a:solidFill>
                    <a:schemeClr val="tx1"/>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11480">
                <a:defRPr/>
              </a:pPr>
              <a:r>
                <a:rPr lang="en-GB" sz="1100" b="1" dirty="0">
                  <a:solidFill>
                    <a:schemeClr val="bg2"/>
                  </a:solidFill>
                  <a:latin typeface="+mn-lt"/>
                </a:rPr>
                <a:t>Video</a:t>
              </a:r>
              <a:endParaRPr lang="en-GB" sz="1100" b="1" i="1" dirty="0">
                <a:solidFill>
                  <a:schemeClr val="bg2"/>
                </a:solidFill>
                <a:latin typeface="+mn-lt"/>
              </a:endParaRPr>
            </a:p>
          </p:txBody>
        </p:sp>
      </p:grpSp>
      <p:pic>
        <p:nvPicPr>
          <p:cNvPr id="17" name="Picture 16" descr="iPhone 6.png">
            <a:extLst>
              <a:ext uri="{FF2B5EF4-FFF2-40B4-BE49-F238E27FC236}">
                <a16:creationId xmlns:a16="http://schemas.microsoft.com/office/drawing/2014/main" id="{CD02B4C8-2A65-4E43-ABE5-E640806968A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pic>
        <p:nvPicPr>
          <p:cNvPr id="6" name="old">
            <a:hlinkClick r:id="" action="ppaction://media"/>
            <a:extLst>
              <a:ext uri="{FF2B5EF4-FFF2-40B4-BE49-F238E27FC236}">
                <a16:creationId xmlns:a16="http://schemas.microsoft.com/office/drawing/2014/main" id="{E7AA6A1E-A53A-430C-B5AB-B5D94F8B2F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5165" t="5885" r="34869"/>
          <a:stretch/>
        </p:blipFill>
        <p:spPr>
          <a:xfrm>
            <a:off x="6265629" y="1825396"/>
            <a:ext cx="1653670" cy="2921527"/>
          </a:xfrm>
          <a:prstGeom prst="rect">
            <a:avLst/>
          </a:prstGeom>
        </p:spPr>
      </p:pic>
    </p:spTree>
    <p:extLst>
      <p:ext uri="{BB962C8B-B14F-4D97-AF65-F5344CB8AC3E}">
        <p14:creationId xmlns:p14="http://schemas.microsoft.com/office/powerpoint/2010/main" val="4126335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9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Importance of</a:t>
            </a:r>
            <a:br>
              <a:rPr lang="en-GB" dirty="0"/>
            </a:br>
            <a:r>
              <a:rPr lang="en-GB" dirty="0"/>
              <a:t>Accessible</a:t>
            </a:r>
            <a:br>
              <a:rPr lang="en-GB" dirty="0"/>
            </a:br>
            <a:r>
              <a:rPr lang="en-GB" dirty="0"/>
              <a:t>Design</a:t>
            </a:r>
          </a:p>
        </p:txBody>
      </p:sp>
      <p:sp>
        <p:nvSpPr>
          <p:cNvPr id="4" name="Slide Number Placeholder 3">
            <a:extLst>
              <a:ext uri="{FF2B5EF4-FFF2-40B4-BE49-F238E27FC236}">
                <a16:creationId xmlns:a16="http://schemas.microsoft.com/office/drawing/2014/main" id="{F19DE2FD-E6B9-480D-BAE9-DA095A807106}"/>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3</a:t>
            </a:fld>
            <a:endParaRPr lang="en-GB" dirty="0"/>
          </a:p>
        </p:txBody>
      </p:sp>
    </p:spTree>
    <p:extLst>
      <p:ext uri="{BB962C8B-B14F-4D97-AF65-F5344CB8AC3E}">
        <p14:creationId xmlns:p14="http://schemas.microsoft.com/office/powerpoint/2010/main" val="2815169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D95EE3A-E9D9-4BF7-9463-16DE440B0C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47290"/>
          <a:stretch/>
        </p:blipFill>
        <p:spPr>
          <a:xfrm>
            <a:off x="4000370" y="1601780"/>
            <a:ext cx="4200656" cy="2617795"/>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585624"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Older Users</a:t>
            </a:r>
            <a:br>
              <a:rPr lang="en-GB" dirty="0">
                <a:solidFill>
                  <a:srgbClr val="00B0F0"/>
                </a:solidFill>
              </a:rPr>
            </a:br>
            <a:r>
              <a:rPr lang="en-GB" sz="1600" dirty="0">
                <a:solidFill>
                  <a:schemeClr val="tx2"/>
                </a:solidFill>
              </a:rPr>
              <a:t>Site Performance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30</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GB" sz="1000" b="0" i="0" u="none" strike="noStrike" kern="1200" cap="none" spc="0" normalizeH="0" baseline="0" noProof="0" dirty="0">
              <a:ln>
                <a:noFill/>
              </a:ln>
              <a:solidFill>
                <a:srgbClr val="1A265C"/>
              </a:solidFill>
              <a:effectLst/>
              <a:uLnTx/>
              <a:uFillTx/>
              <a:latin typeface="Century Gothic" panose="020B0502020202020204" pitchFamily="34" charset="0"/>
              <a:ea typeface="+mn-ea"/>
              <a:cs typeface="+mn-cs"/>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GB" sz="1400" b="1" i="0" u="none" strike="noStrike" kern="1200" cap="none" spc="0" normalizeH="0" baseline="0" noProof="0" dirty="0">
                <a:ln>
                  <a:noFill/>
                </a:ln>
                <a:solidFill>
                  <a:srgbClr val="00B0F0"/>
                </a:solidFill>
                <a:effectLst/>
                <a:uLnTx/>
                <a:uFillTx/>
                <a:latin typeface="Century Gothic" panose="020B0502020202020204" pitchFamily="34" charset="0"/>
                <a:ea typeface="+mj-ea"/>
                <a:cs typeface="+mj-cs"/>
              </a:rPr>
              <a:t>Play Page</a:t>
            </a:r>
            <a:endParaRPr kumimoji="0" lang="en-GB" sz="900" b="1" i="0" u="none" strike="noStrike" kern="1200" cap="none" spc="0" normalizeH="0" baseline="0" noProof="0" dirty="0">
              <a:ln>
                <a:noFill/>
              </a:ln>
              <a:solidFill>
                <a:srgbClr val="00B0F0"/>
              </a:solidFill>
              <a:effectLst/>
              <a:uLnTx/>
              <a:uFillTx/>
              <a:latin typeface="Century Gothic" panose="020B0502020202020204" pitchFamily="34" charset="0"/>
              <a:ea typeface="+mj-ea"/>
              <a:cs typeface="+mj-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900" b="1" i="0" u="none" strike="noStrike" kern="1200" cap="none" spc="0" normalizeH="0" baseline="0" noProof="0" dirty="0">
              <a:ln>
                <a:noFill/>
              </a:ln>
              <a:solidFill>
                <a:srgbClr val="FFD21F"/>
              </a:solidFill>
              <a:effectLst/>
              <a:uLnTx/>
              <a:uFillTx/>
              <a:latin typeface="Century Gothic" panose="020B0502020202020204" pitchFamily="34" charset="0"/>
              <a:ea typeface="+mj-ea"/>
              <a:cs typeface="+mj-cs"/>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160310"/>
            <a:ext cx="2699807" cy="3093154"/>
          </a:xfrm>
          <a:prstGeom prst="rect">
            <a:avLst/>
          </a:prstGeom>
        </p:spPr>
        <p:txBody>
          <a:bodyPr wrap="square">
            <a:spAutoFit/>
          </a:bodyPr>
          <a:lstStyle/>
          <a:p>
            <a:pPr lvl="0"/>
            <a:r>
              <a:rPr lang="en-GB" sz="1300" dirty="0">
                <a:solidFill>
                  <a:srgbClr val="000000"/>
                </a:solidFill>
              </a:rPr>
              <a:t>Contact details are clearly provided throughout the site, with both a contact number and social media links clearly provided within the footer. </a:t>
            </a:r>
          </a:p>
          <a:p>
            <a:pPr lvl="0"/>
            <a:endParaRPr lang="en-GB" sz="1300" dirty="0">
              <a:solidFill>
                <a:srgbClr val="000000"/>
              </a:solidFill>
            </a:endParaRPr>
          </a:p>
          <a:p>
            <a:pPr lvl="0"/>
            <a:r>
              <a:rPr lang="en-GB" sz="1300" dirty="0">
                <a:solidFill>
                  <a:srgbClr val="000000"/>
                </a:solidFill>
              </a:rPr>
              <a:t>Live chat is promoted on the desktop page on the right hand sidebar, but does not appear to be clearly offered on mobile or tablet devices. Additionally it does not appear to be prominently available on any devices outside of the Play Page.</a:t>
            </a:r>
          </a:p>
        </p:txBody>
      </p:sp>
      <p:pic>
        <p:nvPicPr>
          <p:cNvPr id="14" name="Picture 13" descr="Apple Laptop.png">
            <a:extLst>
              <a:ext uri="{FF2B5EF4-FFF2-40B4-BE49-F238E27FC236}">
                <a16:creationId xmlns:a16="http://schemas.microsoft.com/office/drawing/2014/main" id="{80816349-EC36-46FC-92CF-F51435704B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Tree>
    <p:extLst>
      <p:ext uri="{BB962C8B-B14F-4D97-AF65-F5344CB8AC3E}">
        <p14:creationId xmlns:p14="http://schemas.microsoft.com/office/powerpoint/2010/main" val="3205491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Web Content</a:t>
            </a:r>
            <a:br>
              <a:rPr lang="en-GB" dirty="0"/>
            </a:br>
            <a:r>
              <a:rPr lang="en-GB" dirty="0"/>
              <a:t>Accessibility</a:t>
            </a:r>
            <a:br>
              <a:rPr lang="en-GB" dirty="0"/>
            </a:br>
            <a:r>
              <a:rPr lang="en-GB" dirty="0"/>
              <a:t>Guidelines</a:t>
            </a:r>
          </a:p>
        </p:txBody>
      </p:sp>
      <p:sp>
        <p:nvSpPr>
          <p:cNvPr id="5" name="Slide Number Placeholder 3">
            <a:extLst>
              <a:ext uri="{FF2B5EF4-FFF2-40B4-BE49-F238E27FC236}">
                <a16:creationId xmlns:a16="http://schemas.microsoft.com/office/drawing/2014/main" id="{323452C2-F516-4992-BA6D-F6C8F2280C0B}"/>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31</a:t>
            </a:fld>
            <a:endParaRPr lang="en-GB" dirty="0"/>
          </a:p>
        </p:txBody>
      </p:sp>
    </p:spTree>
    <p:extLst>
      <p:ext uri="{BB962C8B-B14F-4D97-AF65-F5344CB8AC3E}">
        <p14:creationId xmlns:p14="http://schemas.microsoft.com/office/powerpoint/2010/main" val="894219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6BBD7EA-183A-4826-B621-D2742AF732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2877"/>
          <a:stretch/>
        </p:blipFill>
        <p:spPr>
          <a:xfrm>
            <a:off x="4006411" y="1571872"/>
            <a:ext cx="4196955" cy="2517945"/>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 / How It Works / 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32</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Review taken using official tool: </a:t>
            </a:r>
            <a:r>
              <a:rPr lang="en-GB" sz="1000" dirty="0">
                <a:solidFill>
                  <a:srgbClr val="1A265C"/>
                </a:solidFill>
                <a:hlinkClick r:id="rId5"/>
              </a:rPr>
              <a:t>https://achecker.ca/checker/index.php</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2"/>
                </a:solidFill>
              </a:rPr>
              <a:t>Passed with 2 issues</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WCAG 2.0 (Level AA)</a:t>
            </a: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7" y="2323217"/>
            <a:ext cx="2866934" cy="1615827"/>
          </a:xfrm>
          <a:prstGeom prst="rect">
            <a:avLst/>
          </a:prstGeom>
        </p:spPr>
        <p:txBody>
          <a:bodyPr wrap="square">
            <a:spAutoFit/>
          </a:bodyPr>
          <a:lstStyle/>
          <a:p>
            <a:r>
              <a:rPr lang="en-GB" sz="1100" dirty="0"/>
              <a:t>Web Content Accessibility Guidelines (WCAG) are developed through the W3C process in cooperation with individuals and organizations around the world, with a goal of providing a</a:t>
            </a:r>
          </a:p>
          <a:p>
            <a:r>
              <a:rPr lang="en-GB" sz="1100" dirty="0"/>
              <a:t>single shared standard for web content accessibility that meets the needs of individuals, organizations, and governments internationally.</a:t>
            </a:r>
          </a:p>
        </p:txBody>
      </p:sp>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Tree>
    <p:extLst>
      <p:ext uri="{BB962C8B-B14F-4D97-AF65-F5344CB8AC3E}">
        <p14:creationId xmlns:p14="http://schemas.microsoft.com/office/powerpoint/2010/main" val="586733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61A0D1-C0F4-48A4-A724-A65E5B8A9CE5}"/>
              </a:ext>
            </a:extLst>
          </p:cNvPr>
          <p:cNvPicPr>
            <a:picLocks noChangeAspect="1"/>
          </p:cNvPicPr>
          <p:nvPr/>
        </p:nvPicPr>
        <p:blipFill>
          <a:blip r:embed="rId3"/>
          <a:stretch>
            <a:fillRect/>
          </a:stretch>
        </p:blipFill>
        <p:spPr>
          <a:xfrm>
            <a:off x="6278937" y="1820629"/>
            <a:ext cx="1674861" cy="2959190"/>
          </a:xfrm>
          <a:prstGeom prst="rect">
            <a:avLst/>
          </a:prstGeom>
        </p:spPr>
      </p:pic>
      <p:pic>
        <p:nvPicPr>
          <p:cNvPr id="16" name="Picture 15" descr="iPhone 6.png">
            <a:extLst>
              <a:ext uri="{FF2B5EF4-FFF2-40B4-BE49-F238E27FC236}">
                <a16:creationId xmlns:a16="http://schemas.microsoft.com/office/drawing/2014/main" id="{8849A28D-651F-4073-8D77-FA75AA177B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49853"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 / How It Works / 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33</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Review taken using official tool: </a:t>
            </a:r>
            <a:r>
              <a:rPr lang="en-GB" sz="1000" dirty="0">
                <a:solidFill>
                  <a:srgbClr val="1A265C"/>
                </a:solidFill>
                <a:hlinkClick r:id="rId6"/>
              </a:rPr>
              <a:t>https://achecker.ca/checker/index.php</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Issue 1</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3860959"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Header nesting - header following &lt;h2&gt; is incorrect</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3642683" cy="1615827"/>
          </a:xfrm>
          <a:prstGeom prst="rect">
            <a:avLst/>
          </a:prstGeom>
        </p:spPr>
        <p:txBody>
          <a:bodyPr wrap="square">
            <a:spAutoFit/>
          </a:bodyPr>
          <a:lstStyle/>
          <a:p>
            <a:r>
              <a:rPr lang="en-GB" sz="1100" b="1" dirty="0"/>
              <a:t>Why it matters</a:t>
            </a:r>
          </a:p>
          <a:p>
            <a:r>
              <a:rPr lang="en-GB" sz="1100" dirty="0"/>
              <a:t>Many tools such as screen readers rely on HTML syntax guidelines to help users navigate, find content, and determine where they are</a:t>
            </a:r>
          </a:p>
          <a:p>
            <a:endParaRPr lang="en-GB" sz="1100" dirty="0"/>
          </a:p>
          <a:p>
            <a:endParaRPr lang="en-GB" sz="1100" dirty="0"/>
          </a:p>
          <a:p>
            <a:r>
              <a:rPr lang="en-GB" sz="1100" b="1" dirty="0"/>
              <a:t>How to fix</a:t>
            </a:r>
          </a:p>
          <a:p>
            <a:r>
              <a:rPr lang="en-GB" sz="1100" dirty="0"/>
              <a:t>Modify header levels so only &lt;h3&gt; or any header less than &lt;h3&gt; follows &lt;h2&gt;</a:t>
            </a:r>
          </a:p>
        </p:txBody>
      </p:sp>
    </p:spTree>
    <p:extLst>
      <p:ext uri="{BB962C8B-B14F-4D97-AF65-F5344CB8AC3E}">
        <p14:creationId xmlns:p14="http://schemas.microsoft.com/office/powerpoint/2010/main" val="2224835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7" name="Picture 16">
            <a:extLst>
              <a:ext uri="{FF2B5EF4-FFF2-40B4-BE49-F238E27FC236}">
                <a16:creationId xmlns:a16="http://schemas.microsoft.com/office/drawing/2014/main" id="{DFA357C6-BD2E-4C07-B6E5-2B169C07AE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47290"/>
          <a:stretch/>
        </p:blipFill>
        <p:spPr>
          <a:xfrm>
            <a:off x="4000370" y="1601780"/>
            <a:ext cx="4200656" cy="2617795"/>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 / How It Works / 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34</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Review taken using official tool: </a:t>
            </a:r>
            <a:r>
              <a:rPr lang="en-GB" sz="1000" dirty="0">
                <a:solidFill>
                  <a:srgbClr val="1A265C"/>
                </a:solidFill>
                <a:hlinkClick r:id="rId6"/>
              </a:rPr>
              <a:t>https://achecker.ca/checker/index.php</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Issue 2</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id attribute is not unique</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2954999" cy="2462213"/>
          </a:xfrm>
          <a:prstGeom prst="rect">
            <a:avLst/>
          </a:prstGeom>
        </p:spPr>
        <p:txBody>
          <a:bodyPr wrap="square">
            <a:spAutoFit/>
          </a:bodyPr>
          <a:lstStyle/>
          <a:p>
            <a:r>
              <a:rPr lang="en-GB" sz="1100" b="1" dirty="0"/>
              <a:t>Why it matters</a:t>
            </a:r>
          </a:p>
          <a:p>
            <a:r>
              <a:rPr lang="en-GB" sz="1100" dirty="0"/>
              <a:t>Code and page content should be robust enough that it can be interpreted reliably by a wide variety of user agents, including current and potential future assistive technologies. Including two attribute values with matching id values could cause issues with JavaScript and jQuery libraries not functioning correctly</a:t>
            </a:r>
          </a:p>
          <a:p>
            <a:endParaRPr lang="en-GB" sz="1100" dirty="0"/>
          </a:p>
          <a:p>
            <a:r>
              <a:rPr lang="en-GB" sz="1100" b="1" dirty="0"/>
              <a:t>How to fix</a:t>
            </a:r>
          </a:p>
          <a:p>
            <a:r>
              <a:rPr lang="en-GB" sz="1100" dirty="0"/>
              <a:t>Modify the id attribute value so it is unique, ensuring all future id attribute values are kept unique</a:t>
            </a:r>
          </a:p>
        </p:txBody>
      </p:sp>
    </p:spTree>
    <p:extLst>
      <p:ext uri="{BB962C8B-B14F-4D97-AF65-F5344CB8AC3E}">
        <p14:creationId xmlns:p14="http://schemas.microsoft.com/office/powerpoint/2010/main" val="308330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49853"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6" name="Picture 5">
            <a:extLst>
              <a:ext uri="{FF2B5EF4-FFF2-40B4-BE49-F238E27FC236}">
                <a16:creationId xmlns:a16="http://schemas.microsoft.com/office/drawing/2014/main" id="{BF372BB5-A882-4DE0-AB29-EB431DC581A8}"/>
              </a:ext>
            </a:extLst>
          </p:cNvPr>
          <p:cNvPicPr>
            <a:picLocks noChangeAspect="1"/>
          </p:cNvPicPr>
          <p:nvPr/>
        </p:nvPicPr>
        <p:blipFill>
          <a:blip r:embed="rId3"/>
          <a:stretch>
            <a:fillRect/>
          </a:stretch>
        </p:blipFill>
        <p:spPr>
          <a:xfrm>
            <a:off x="6265030" y="1820610"/>
            <a:ext cx="1667098" cy="2954400"/>
          </a:xfrm>
          <a:prstGeom prst="rect">
            <a:avLst/>
          </a:prstGeom>
        </p:spPr>
      </p:pic>
      <p:pic>
        <p:nvPicPr>
          <p:cNvPr id="16" name="Picture 15" descr="iPhone 6.png">
            <a:extLst>
              <a:ext uri="{FF2B5EF4-FFF2-40B4-BE49-F238E27FC236}">
                <a16:creationId xmlns:a16="http://schemas.microsoft.com/office/drawing/2014/main" id="{8849A28D-651F-4073-8D77-FA75AA177B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35</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Review taken using official tool: </a:t>
            </a:r>
            <a:r>
              <a:rPr lang="en-GB" sz="1000" dirty="0">
                <a:solidFill>
                  <a:srgbClr val="1A265C"/>
                </a:solidFill>
                <a:hlinkClick r:id="rId6"/>
              </a:rPr>
              <a:t>https://achecker.ca/checker/index.php</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Other Potential Issues</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3860959"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Image Alt text may be too long</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3642683" cy="2123658"/>
          </a:xfrm>
          <a:prstGeom prst="rect">
            <a:avLst/>
          </a:prstGeom>
        </p:spPr>
        <p:txBody>
          <a:bodyPr wrap="square">
            <a:spAutoFit/>
          </a:bodyPr>
          <a:lstStyle/>
          <a:p>
            <a:r>
              <a:rPr lang="en-GB" sz="1100" b="1" dirty="0"/>
              <a:t>Why it matters</a:t>
            </a:r>
          </a:p>
          <a:p>
            <a:r>
              <a:rPr lang="en-GB" sz="1100" dirty="0"/>
              <a:t>Alt text should describe content as concisely as possible. Longer alt text will result in a lengthy screen reader description, providing a frustrating user experience</a:t>
            </a:r>
          </a:p>
          <a:p>
            <a:endParaRPr lang="en-GB" sz="1100" dirty="0"/>
          </a:p>
          <a:p>
            <a:endParaRPr lang="en-GB" sz="1100" dirty="0"/>
          </a:p>
          <a:p>
            <a:r>
              <a:rPr lang="en-GB" sz="1100" b="1" dirty="0"/>
              <a:t>How to fix</a:t>
            </a:r>
          </a:p>
          <a:p>
            <a:r>
              <a:rPr lang="en-GB" sz="1100" dirty="0"/>
              <a:t>Images requiring a lengthier description should be described within the page content, rather than the alt text. If Alt text is greater than 100 characters then it should be shortened if possible</a:t>
            </a:r>
          </a:p>
        </p:txBody>
      </p:sp>
    </p:spTree>
    <p:extLst>
      <p:ext uri="{BB962C8B-B14F-4D97-AF65-F5344CB8AC3E}">
        <p14:creationId xmlns:p14="http://schemas.microsoft.com/office/powerpoint/2010/main" val="3279574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5E9BA10-8AC1-4B06-A3B8-159F4FBE53B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3222"/>
          <a:stretch/>
        </p:blipFill>
        <p:spPr>
          <a:xfrm>
            <a:off x="4002446" y="1593367"/>
            <a:ext cx="4214855" cy="2509505"/>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How It Works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36</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Review taken using official tool: </a:t>
            </a:r>
            <a:r>
              <a:rPr lang="en-GB" sz="1000" dirty="0">
                <a:solidFill>
                  <a:srgbClr val="1A265C"/>
                </a:solidFill>
                <a:hlinkClick r:id="rId6"/>
              </a:rPr>
              <a:t>https://achecker.ca/checker/index.php</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Other Potential Issues</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‘p’ element may be misused (could be a header)</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2649539" cy="2631490"/>
          </a:xfrm>
          <a:prstGeom prst="rect">
            <a:avLst/>
          </a:prstGeom>
        </p:spPr>
        <p:txBody>
          <a:bodyPr wrap="square">
            <a:spAutoFit/>
          </a:bodyPr>
          <a:lstStyle/>
          <a:p>
            <a:r>
              <a:rPr lang="en-GB" sz="1100" b="1" dirty="0"/>
              <a:t>Why it matters</a:t>
            </a:r>
          </a:p>
          <a:p>
            <a:r>
              <a:rPr lang="en-GB" sz="1100" dirty="0"/>
              <a:t>Many tools such as screen readers rely on HTML syntax guidelines to help users navigate, find content, and determine where they are. Correctly formatted headings can save all users a lot of time and frustration, especially those using screen readers.</a:t>
            </a:r>
          </a:p>
          <a:p>
            <a:endParaRPr lang="en-GB" sz="1100" dirty="0"/>
          </a:p>
          <a:p>
            <a:r>
              <a:rPr lang="en-GB" sz="1100" b="1" dirty="0"/>
              <a:t>How to fix</a:t>
            </a:r>
          </a:p>
          <a:p>
            <a:r>
              <a:rPr lang="en-GB" sz="1100" dirty="0"/>
              <a:t>Ensure ‘p’ elements are not stylised with italics, bolded or given an increased font size to give the appearance of headings.</a:t>
            </a:r>
          </a:p>
        </p:txBody>
      </p:sp>
    </p:spTree>
    <p:extLst>
      <p:ext uri="{BB962C8B-B14F-4D97-AF65-F5344CB8AC3E}">
        <p14:creationId xmlns:p14="http://schemas.microsoft.com/office/powerpoint/2010/main" val="38970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WAVE - Web </a:t>
            </a:r>
            <a:br>
              <a:rPr lang="en-GB" dirty="0"/>
            </a:br>
            <a:r>
              <a:rPr lang="en-GB" dirty="0"/>
              <a:t>Accessibility</a:t>
            </a:r>
            <a:br>
              <a:rPr lang="en-GB" dirty="0"/>
            </a:br>
            <a:r>
              <a:rPr lang="en-GB" dirty="0"/>
              <a:t>Evaluation Tool</a:t>
            </a:r>
          </a:p>
        </p:txBody>
      </p:sp>
      <p:sp>
        <p:nvSpPr>
          <p:cNvPr id="5" name="Slide Number Placeholder 3">
            <a:extLst>
              <a:ext uri="{FF2B5EF4-FFF2-40B4-BE49-F238E27FC236}">
                <a16:creationId xmlns:a16="http://schemas.microsoft.com/office/drawing/2014/main" id="{EC74D456-E9B2-4E50-844E-F7CA744049CA}"/>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37</a:t>
            </a:fld>
            <a:endParaRPr lang="en-GB" dirty="0"/>
          </a:p>
        </p:txBody>
      </p:sp>
    </p:spTree>
    <p:extLst>
      <p:ext uri="{BB962C8B-B14F-4D97-AF65-F5344CB8AC3E}">
        <p14:creationId xmlns:p14="http://schemas.microsoft.com/office/powerpoint/2010/main" val="393918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5ADB0A-6782-40E7-A7C9-685F564A01BF}"/>
              </a:ext>
            </a:extLst>
          </p:cNvPr>
          <p:cNvPicPr>
            <a:picLocks noChangeAspect="1"/>
          </p:cNvPicPr>
          <p:nvPr/>
        </p:nvPicPr>
        <p:blipFill>
          <a:blip r:embed="rId3"/>
          <a:stretch>
            <a:fillRect/>
          </a:stretch>
        </p:blipFill>
        <p:spPr>
          <a:xfrm>
            <a:off x="6280417" y="1810544"/>
            <a:ext cx="1662377" cy="2960232"/>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649234"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6" name="Picture 15" descr="iPhone 6.png">
            <a:extLst>
              <a:ext uri="{FF2B5EF4-FFF2-40B4-BE49-F238E27FC236}">
                <a16:creationId xmlns:a16="http://schemas.microsoft.com/office/drawing/2014/main" id="{CACF04BB-2C0E-4BD9-81DE-0874391D95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 / How It Works / 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38</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3" y="5303725"/>
            <a:ext cx="4640186" cy="400110"/>
          </a:xfrm>
          <a:prstGeom prst="rect">
            <a:avLst/>
          </a:prstGeom>
        </p:spPr>
        <p:txBody>
          <a:bodyPr wrap="square">
            <a:spAutoFit/>
          </a:bodyPr>
          <a:lstStyle/>
          <a:p>
            <a:pPr lvl="0" defTabSz="685800">
              <a:defRPr/>
            </a:pPr>
            <a:r>
              <a:rPr lang="en-GB" sz="1000" dirty="0">
                <a:solidFill>
                  <a:srgbClr val="1A265C"/>
                </a:solidFill>
              </a:rPr>
              <a:t>Review taken using WAVE official tool: </a:t>
            </a:r>
            <a:r>
              <a:rPr lang="en-GB" sz="1000" dirty="0">
                <a:hlinkClick r:id="rId6"/>
              </a:rPr>
              <a:t>http://wave.webaim.org/report#/https://www.postcodelottery.co.uk/</a:t>
            </a:r>
            <a:r>
              <a:rPr lang="en-GB" sz="1000" dirty="0"/>
              <a:t> </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2"/>
                </a:solidFill>
              </a:rPr>
              <a:t>Passed with 2 errors</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WAVE Web Accessibility Evaluation</a:t>
            </a: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7" y="2323217"/>
            <a:ext cx="4302640" cy="2123658"/>
          </a:xfrm>
          <a:prstGeom prst="rect">
            <a:avLst/>
          </a:prstGeom>
        </p:spPr>
        <p:txBody>
          <a:bodyPr wrap="square">
            <a:spAutoFit/>
          </a:bodyPr>
          <a:lstStyle/>
          <a:p>
            <a:r>
              <a:rPr lang="en-GB" sz="1200" dirty="0"/>
              <a:t>WAVE is an automated testing tool, designed to help analyse websites for accessible content and design. </a:t>
            </a:r>
          </a:p>
          <a:p>
            <a:endParaRPr lang="en-GB" sz="1200" dirty="0"/>
          </a:p>
          <a:p>
            <a:r>
              <a:rPr lang="en-GB" sz="1200" dirty="0"/>
              <a:t>Tools such as this are useful for facilitating human evaluation and providing further education around accessibility issues – but results must always be interpreted as part of a larger picture. </a:t>
            </a:r>
          </a:p>
          <a:p>
            <a:endParaRPr lang="en-GB" sz="1200" dirty="0"/>
          </a:p>
          <a:p>
            <a:r>
              <a:rPr lang="en-GB" sz="1200" dirty="0"/>
              <a:t>WAVE itself cannot provide a straight forward answer as to whether a site and it’s content is accessible or not - </a:t>
            </a:r>
            <a:r>
              <a:rPr lang="en-GB" sz="1200" b="1" dirty="0"/>
              <a:t>only a human can determine true accessibility</a:t>
            </a:r>
            <a:r>
              <a:rPr lang="en-GB" sz="1200" dirty="0"/>
              <a:t>.</a:t>
            </a:r>
          </a:p>
        </p:txBody>
      </p:sp>
    </p:spTree>
    <p:extLst>
      <p:ext uri="{BB962C8B-B14F-4D97-AF65-F5344CB8AC3E}">
        <p14:creationId xmlns:p14="http://schemas.microsoft.com/office/powerpoint/2010/main" val="5115243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06968"/>
            <a:ext cx="3159712" cy="4623"/>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20" name="Picture 19">
            <a:extLst>
              <a:ext uri="{FF2B5EF4-FFF2-40B4-BE49-F238E27FC236}">
                <a16:creationId xmlns:a16="http://schemas.microsoft.com/office/drawing/2014/main" id="{C74A2210-A322-458B-BE49-41E201DD16C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0609"/>
          <a:stretch/>
        </p:blipFill>
        <p:spPr>
          <a:xfrm>
            <a:off x="4012987" y="1591779"/>
            <a:ext cx="4207087" cy="2599221"/>
          </a:xfrm>
          <a:prstGeom prst="rect">
            <a:avLst/>
          </a:prstGeom>
        </p:spPr>
      </p:pic>
      <p:pic>
        <p:nvPicPr>
          <p:cNvPr id="19" name="Picture 18" descr="Apple Laptop.png">
            <a:extLst>
              <a:ext uri="{FF2B5EF4-FFF2-40B4-BE49-F238E27FC236}">
                <a16:creationId xmlns:a16="http://schemas.microsoft.com/office/drawing/2014/main" id="{6C4EE775-504A-402C-9E67-06F9A2DC3E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122" y="1344563"/>
            <a:ext cx="5599251" cy="3102312"/>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Homepage / How It Works / 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39</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711042" y="5396210"/>
            <a:ext cx="7876367" cy="400110"/>
          </a:xfrm>
          <a:prstGeom prst="rect">
            <a:avLst/>
          </a:prstGeom>
        </p:spPr>
        <p:txBody>
          <a:bodyPr wrap="square">
            <a:spAutoFit/>
          </a:bodyPr>
          <a:lstStyle/>
          <a:p>
            <a:pPr lvl="0" defTabSz="685800">
              <a:defRPr/>
            </a:pPr>
            <a:r>
              <a:rPr lang="en-GB" sz="1000" dirty="0">
                <a:solidFill>
                  <a:srgbClr val="1A265C"/>
                </a:solidFill>
              </a:rPr>
              <a:t>Review taken using WAVE official tool: </a:t>
            </a:r>
            <a:r>
              <a:rPr lang="en-GB" sz="1000" dirty="0">
                <a:hlinkClick r:id="rId6"/>
              </a:rPr>
              <a:t>http://wave.webaim.org/report#/https://www.postcodelottery.co.uk/how-it-works</a:t>
            </a:r>
            <a:endParaRPr lang="en-GB" sz="1000" dirty="0"/>
          </a:p>
          <a:p>
            <a:pPr lvl="0" defTabSz="685800">
              <a:defRPr/>
            </a:pPr>
            <a:r>
              <a:rPr lang="en-GB" sz="1000" dirty="0"/>
              <a:t> </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Issue 1</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Empty Button on Search Bar</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2954999" cy="1785104"/>
          </a:xfrm>
          <a:prstGeom prst="rect">
            <a:avLst/>
          </a:prstGeom>
        </p:spPr>
        <p:txBody>
          <a:bodyPr wrap="square">
            <a:spAutoFit/>
          </a:bodyPr>
          <a:lstStyle/>
          <a:p>
            <a:r>
              <a:rPr lang="en-GB" sz="1100" b="1" dirty="0"/>
              <a:t>Why it matters</a:t>
            </a:r>
          </a:p>
          <a:p>
            <a:r>
              <a:rPr lang="en-GB" sz="1100" dirty="0"/>
              <a:t>When navigating to a button, descriptive text must be presented to screen reader users to indicate the function of the button</a:t>
            </a:r>
          </a:p>
          <a:p>
            <a:endParaRPr lang="en-GB" sz="1100" dirty="0"/>
          </a:p>
          <a:p>
            <a:r>
              <a:rPr lang="en-GB" sz="1100" b="1" dirty="0"/>
              <a:t>How to fix</a:t>
            </a:r>
          </a:p>
          <a:p>
            <a:r>
              <a:rPr lang="en-GB" sz="1100" dirty="0"/>
              <a:t>Place text content within the &lt;button&gt; element or give the &lt;input&gt; element a value attribute</a:t>
            </a:r>
          </a:p>
        </p:txBody>
      </p:sp>
    </p:spTree>
    <p:extLst>
      <p:ext uri="{BB962C8B-B14F-4D97-AF65-F5344CB8AC3E}">
        <p14:creationId xmlns:p14="http://schemas.microsoft.com/office/powerpoint/2010/main" val="2948030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Importance of Accessible Design</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4</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A1633500-8AEE-40AD-900F-BADE973E38B3}"/>
              </a:ext>
            </a:extLst>
          </p:cNvPr>
          <p:cNvSpPr txBox="1"/>
          <p:nvPr/>
        </p:nvSpPr>
        <p:spPr>
          <a:xfrm>
            <a:off x="626400" y="950077"/>
            <a:ext cx="4613510" cy="3840480"/>
          </a:xfrm>
          <a:prstGeom prst="rect">
            <a:avLst/>
          </a:prstGeom>
          <a:noFill/>
        </p:spPr>
        <p:txBody>
          <a:bodyPr wrap="square" lIns="0" tIns="0" rIns="0" bIns="0" rtlCol="0" anchor="ctr">
            <a:noAutofit/>
          </a:bodyPr>
          <a:lstStyle/>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p:txBody>
      </p:sp>
      <p:pic>
        <p:nvPicPr>
          <p:cNvPr id="7" name="Picture 6">
            <a:extLst>
              <a:ext uri="{FF2B5EF4-FFF2-40B4-BE49-F238E27FC236}">
                <a16:creationId xmlns:a16="http://schemas.microsoft.com/office/drawing/2014/main" id="{D1F163B6-8A7A-43B7-9EF8-AF497BA6D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965" y="1576502"/>
            <a:ext cx="2254156" cy="2254156"/>
          </a:xfrm>
          <a:prstGeom prst="rect">
            <a:avLst/>
          </a:prstGeom>
        </p:spPr>
      </p:pic>
      <p:sp>
        <p:nvSpPr>
          <p:cNvPr id="8" name="TextBox 7">
            <a:extLst>
              <a:ext uri="{FF2B5EF4-FFF2-40B4-BE49-F238E27FC236}">
                <a16:creationId xmlns:a16="http://schemas.microsoft.com/office/drawing/2014/main" id="{674B18F4-E74A-4CD3-A83B-5E1F3CA04041}"/>
              </a:ext>
            </a:extLst>
          </p:cNvPr>
          <p:cNvSpPr txBox="1"/>
          <p:nvPr/>
        </p:nvSpPr>
        <p:spPr>
          <a:xfrm>
            <a:off x="778800" y="1102477"/>
            <a:ext cx="4317075" cy="3840480"/>
          </a:xfrm>
          <a:prstGeom prst="rect">
            <a:avLst/>
          </a:prstGeom>
          <a:noFill/>
        </p:spPr>
        <p:txBody>
          <a:bodyPr wrap="square" lIns="0" tIns="0" rIns="0" bIns="0" rtlCol="0" anchor="ctr">
            <a:noAutofit/>
          </a:bodyPr>
          <a:lstStyle/>
          <a:p>
            <a:pPr marL="285750" indent="-285750" defTabSz="761970">
              <a:lnSpc>
                <a:spcPct val="130000"/>
              </a:lnSpc>
              <a:buFont typeface="Arial" panose="020B0604020202020204" pitchFamily="34" charset="0"/>
              <a:buChar char="•"/>
              <a:defRPr/>
            </a:pPr>
            <a:r>
              <a:rPr lang="en-GB" sz="1350" kern="0" dirty="0">
                <a:latin typeface="Century Gothic" panose="020B0502020202020204" pitchFamily="34" charset="0"/>
                <a:ea typeface="Montserrat" charset="0"/>
                <a:cs typeface="Montserrat" charset="0"/>
              </a:rPr>
              <a:t>The internet is an increasingly important resource in our lives – with education, employment, political, health care and recreational activities now regularly covered online</a:t>
            </a:r>
          </a:p>
          <a:p>
            <a:pPr marL="285750" indent="-285750" defTabSz="761970">
              <a:lnSpc>
                <a:spcPct val="130000"/>
              </a:lnSpc>
              <a:buFont typeface="Arial" panose="020B0604020202020204" pitchFamily="34" charset="0"/>
              <a:buChar char="•"/>
              <a:defRPr/>
            </a:pPr>
            <a:endParaRPr lang="en-GB" sz="1350" kern="0" dirty="0">
              <a:latin typeface="Century Gothic" panose="020B0502020202020204" pitchFamily="34" charset="0"/>
              <a:ea typeface="Montserrat" charset="0"/>
              <a:cs typeface="Montserrat" charset="0"/>
            </a:endParaRPr>
          </a:p>
          <a:p>
            <a:pPr marL="285750" indent="-285750" defTabSz="761970">
              <a:lnSpc>
                <a:spcPct val="130000"/>
              </a:lnSpc>
              <a:buFont typeface="Arial" panose="020B0604020202020204" pitchFamily="34" charset="0"/>
              <a:buChar char="•"/>
              <a:defRPr/>
            </a:pPr>
            <a:r>
              <a:rPr lang="en-GB" sz="1350" kern="0" dirty="0">
                <a:latin typeface="Century Gothic" panose="020B0502020202020204" pitchFamily="34" charset="0"/>
                <a:ea typeface="Montserrat" charset="0"/>
                <a:cs typeface="Montserrat" charset="0"/>
              </a:rPr>
              <a:t>The UK has an estimated population of 67 million as of 2019, with more than 20% of that number disabled or impaired* </a:t>
            </a:r>
          </a:p>
          <a:p>
            <a:pPr marL="285750" indent="-285750" defTabSz="761970">
              <a:lnSpc>
                <a:spcPct val="130000"/>
              </a:lnSpc>
              <a:buFont typeface="Arial" panose="020B0604020202020204" pitchFamily="34" charset="0"/>
              <a:buChar char="•"/>
              <a:defRPr/>
            </a:pPr>
            <a:endParaRPr lang="en-GB" sz="1350" kern="0" dirty="0">
              <a:latin typeface="Century Gothic" panose="020B0502020202020204" pitchFamily="34" charset="0"/>
              <a:ea typeface="Montserrat" charset="0"/>
              <a:cs typeface="Montserrat" charset="0"/>
            </a:endParaRPr>
          </a:p>
          <a:p>
            <a:pPr marL="285750" indent="-285750" defTabSz="761970">
              <a:lnSpc>
                <a:spcPct val="130000"/>
              </a:lnSpc>
              <a:buFont typeface="Arial" panose="020B0604020202020204" pitchFamily="34" charset="0"/>
              <a:buChar char="•"/>
              <a:defRPr/>
            </a:pPr>
            <a:r>
              <a:rPr lang="en-GB" sz="1350" kern="0" dirty="0">
                <a:latin typeface="Century Gothic" panose="020B0502020202020204" pitchFamily="34" charset="0"/>
                <a:ea typeface="Montserrat" charset="0"/>
                <a:cs typeface="Montserrat" charset="0"/>
              </a:rPr>
              <a:t>Accessible design ensures your website provides </a:t>
            </a:r>
            <a:r>
              <a:rPr lang="en-GB" sz="1350" b="1" kern="0" dirty="0">
                <a:latin typeface="Century Gothic" panose="020B0502020202020204" pitchFamily="34" charset="0"/>
                <a:ea typeface="Montserrat" charset="0"/>
                <a:cs typeface="Montserrat" charset="0"/>
              </a:rPr>
              <a:t>equal access and equal opportunity </a:t>
            </a:r>
            <a:r>
              <a:rPr lang="en-GB" sz="1350" kern="0" dirty="0">
                <a:latin typeface="Century Gothic" panose="020B0502020202020204" pitchFamily="34" charset="0"/>
                <a:ea typeface="Montserrat" charset="0"/>
                <a:cs typeface="Montserrat" charset="0"/>
              </a:rPr>
              <a:t>to </a:t>
            </a:r>
            <a:r>
              <a:rPr lang="en-GB" sz="1350" b="1" kern="0" dirty="0">
                <a:latin typeface="Century Gothic" panose="020B0502020202020204" pitchFamily="34" charset="0"/>
                <a:ea typeface="Montserrat" charset="0"/>
                <a:cs typeface="Montserrat" charset="0"/>
              </a:rPr>
              <a:t>all users</a:t>
            </a:r>
            <a:r>
              <a:rPr lang="en-GB" sz="1350" kern="0" dirty="0">
                <a:latin typeface="Century Gothic" panose="020B0502020202020204" pitchFamily="34" charset="0"/>
                <a:ea typeface="Montserrat" charset="0"/>
                <a:cs typeface="Montserrat" charset="0"/>
              </a:rPr>
              <a:t>, </a:t>
            </a:r>
          </a:p>
        </p:txBody>
      </p:sp>
      <p:sp>
        <p:nvSpPr>
          <p:cNvPr id="10" name="Rectangle 9">
            <a:extLst>
              <a:ext uri="{FF2B5EF4-FFF2-40B4-BE49-F238E27FC236}">
                <a16:creationId xmlns:a16="http://schemas.microsoft.com/office/drawing/2014/main" id="{136305F0-1279-4734-A2A5-E7CBFD050510}"/>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 Source: </a:t>
            </a:r>
            <a:r>
              <a:rPr lang="en-GB" sz="1000" dirty="0">
                <a:hlinkClick r:id="rId5"/>
              </a:rPr>
              <a:t>https://www.scope.org.uk/media/disability-facts-figures</a:t>
            </a:r>
            <a:endParaRPr lang="en-GB" sz="1000" dirty="0">
              <a:solidFill>
                <a:srgbClr val="1A265C"/>
              </a:solidFill>
            </a:endParaRPr>
          </a:p>
        </p:txBody>
      </p:sp>
    </p:spTree>
    <p:extLst>
      <p:ext uri="{BB962C8B-B14F-4D97-AF65-F5344CB8AC3E}">
        <p14:creationId xmlns:p14="http://schemas.microsoft.com/office/powerpoint/2010/main" val="13398581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DD3C21-705D-42F0-85BE-00AAD1A869DD}"/>
              </a:ext>
            </a:extLst>
          </p:cNvPr>
          <p:cNvPicPr>
            <a:picLocks noChangeAspect="1"/>
          </p:cNvPicPr>
          <p:nvPr/>
        </p:nvPicPr>
        <p:blipFill>
          <a:blip r:embed="rId3"/>
          <a:stretch>
            <a:fillRect/>
          </a:stretch>
        </p:blipFill>
        <p:spPr>
          <a:xfrm>
            <a:off x="6265629" y="1818293"/>
            <a:ext cx="1654805" cy="2936583"/>
          </a:xfrm>
          <a:prstGeom prst="rect">
            <a:avLst/>
          </a:prstGeom>
        </p:spPr>
      </p:pic>
      <p:cxnSp>
        <p:nvCxnSpPr>
          <p:cNvPr id="9" name="Straight Connector 8">
            <a:extLst>
              <a:ext uri="{FF2B5EF4-FFF2-40B4-BE49-F238E27FC236}">
                <a16:creationId xmlns:a16="http://schemas.microsoft.com/office/drawing/2014/main" id="{8808D117-1C18-42A4-A8B7-ABE2AB74295B}"/>
              </a:ext>
            </a:extLst>
          </p:cNvPr>
          <p:cNvCxnSpPr>
            <a:cxnSpLocks/>
            <a:endCxn id="11" idx="6"/>
          </p:cNvCxnSpPr>
          <p:nvPr/>
        </p:nvCxnSpPr>
        <p:spPr>
          <a:xfrm flipH="1">
            <a:off x="815176" y="1511591"/>
            <a:ext cx="5482257" cy="0"/>
          </a:xfrm>
          <a:prstGeom prst="line">
            <a:avLst/>
          </a:prstGeom>
          <a:ln w="381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pic>
        <p:nvPicPr>
          <p:cNvPr id="17" name="Picture 16" descr="iPhone 6.png">
            <a:extLst>
              <a:ext uri="{FF2B5EF4-FFF2-40B4-BE49-F238E27FC236}">
                <a16:creationId xmlns:a16="http://schemas.microsoft.com/office/drawing/2014/main" id="{A2C5D872-6876-437B-A2AA-BDAEC8C1DF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2490"/>
          <a:stretch/>
        </p:blipFill>
        <p:spPr>
          <a:xfrm>
            <a:off x="4717471" y="1157925"/>
            <a:ext cx="4047250" cy="4557075"/>
          </a:xfrm>
          <a:prstGeom prst="rect">
            <a:avLst/>
          </a:prstGeom>
        </p:spPr>
      </p:pic>
      <p:sp>
        <p:nvSpPr>
          <p:cNvPr id="2" name="Title 1"/>
          <p:cNvSpPr>
            <a:spLocks noGrp="1"/>
          </p:cNvSpPr>
          <p:nvPr>
            <p:ph type="title"/>
          </p:nvPr>
        </p:nvSpPr>
        <p:spPr/>
        <p:txBody>
          <a:bodyPr/>
          <a:lstStyle/>
          <a:p>
            <a:r>
              <a:rPr lang="en-GB" dirty="0">
                <a:solidFill>
                  <a:srgbClr val="00B0F0"/>
                </a:solidFill>
              </a:rPr>
              <a:t>Web Content Accessibility Guidelines</a:t>
            </a:r>
            <a:br>
              <a:rPr lang="en-GB" dirty="0">
                <a:solidFill>
                  <a:srgbClr val="00B0F0"/>
                </a:solidFill>
              </a:rPr>
            </a:br>
            <a:r>
              <a:rPr lang="en-GB" sz="1600" dirty="0">
                <a:solidFill>
                  <a:schemeClr val="tx2"/>
                </a:solidFill>
              </a:rPr>
              <a:t>Play Page</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5"/>
                </a:buBlip>
                <a:tabLst/>
                <a:defRPr/>
              </a:pPr>
              <a:t>40</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3" name="Rectangle 2">
            <a:extLst>
              <a:ext uri="{FF2B5EF4-FFF2-40B4-BE49-F238E27FC236}">
                <a16:creationId xmlns:a16="http://schemas.microsoft.com/office/drawing/2014/main" id="{FCFF7C91-ACF9-43C6-B675-8F3DCE04A554}"/>
              </a:ext>
            </a:extLst>
          </p:cNvPr>
          <p:cNvSpPr/>
          <p:nvPr/>
        </p:nvSpPr>
        <p:spPr>
          <a:xfrm>
            <a:off x="680005" y="5274646"/>
            <a:ext cx="4800577" cy="400110"/>
          </a:xfrm>
          <a:prstGeom prst="rect">
            <a:avLst/>
          </a:prstGeom>
        </p:spPr>
        <p:txBody>
          <a:bodyPr wrap="square">
            <a:spAutoFit/>
          </a:bodyPr>
          <a:lstStyle/>
          <a:p>
            <a:pPr lvl="0" defTabSz="685800">
              <a:defRPr/>
            </a:pPr>
            <a:r>
              <a:rPr lang="en-GB" sz="1000" dirty="0">
                <a:solidFill>
                  <a:srgbClr val="1A265C"/>
                </a:solidFill>
              </a:rPr>
              <a:t>Review taken using WAVE official tool: </a:t>
            </a:r>
            <a:r>
              <a:rPr lang="en-GB" sz="1000" dirty="0">
                <a:hlinkClick r:id="rId6"/>
              </a:rPr>
              <a:t>http://wave.webaim.org/report#/https://www.postcodelottery.co.uk/play</a:t>
            </a:r>
            <a:r>
              <a:rPr lang="en-GB" sz="1000" dirty="0"/>
              <a:t> </a:t>
            </a:r>
            <a:endParaRPr lang="en-GB" sz="1000" dirty="0">
              <a:solidFill>
                <a:srgbClr val="1A265C"/>
              </a:solidFill>
            </a:endParaRPr>
          </a:p>
        </p:txBody>
      </p:sp>
      <p:sp>
        <p:nvSpPr>
          <p:cNvPr id="11" name="Oval 10">
            <a:extLst>
              <a:ext uri="{FF2B5EF4-FFF2-40B4-BE49-F238E27FC236}">
                <a16:creationId xmlns:a16="http://schemas.microsoft.com/office/drawing/2014/main" id="{E36FDC00-C26A-41B1-AEB6-85561E12C66F}"/>
              </a:ext>
            </a:extLst>
          </p:cNvPr>
          <p:cNvSpPr/>
          <p:nvPr/>
        </p:nvSpPr>
        <p:spPr bwMode="auto">
          <a:xfrm>
            <a:off x="703858" y="1451309"/>
            <a:ext cx="111318" cy="120564"/>
          </a:xfrm>
          <a:prstGeom prst="ellipse">
            <a:avLst/>
          </a:prstGeom>
          <a:solidFill>
            <a:schemeClr val="bg1">
              <a:lumMod val="75000"/>
            </a:schemeClr>
          </a:solidFill>
          <a:ln w="19050" cap="rnd">
            <a:solidFill>
              <a:schemeClr val="bg1">
                <a:lumMod val="75000"/>
              </a:schemeClr>
            </a:solidFill>
            <a:prstDash val="solid"/>
            <a:round/>
            <a:headEnd/>
            <a:tailEnd type="oval" w="sm" len="sm"/>
          </a:ln>
        </p:spPr>
        <p:txBody>
          <a:bodyPr vert="horz" wrap="square" lIns="91440" tIns="45720" rIns="91440" bIns="45720" numCol="1" rtlCol="0" anchor="ctr" anchorCtr="0" compatLnSpc="1">
            <a:prstTxWarp prst="textNoShape">
              <a:avLst/>
            </a:prstTxWarp>
          </a:bodyPr>
          <a:lstStyle/>
          <a:p>
            <a:pPr algn="ctr">
              <a:lnSpc>
                <a:spcPct val="110000"/>
              </a:lnSpc>
            </a:pPr>
            <a:endParaRPr lang="en-GB" sz="1000" dirty="0">
              <a:solidFill>
                <a:schemeClr val="tx2"/>
              </a:solidFill>
              <a:latin typeface="Century Gothic" panose="020B0502020202020204" pitchFamily="34" charset="0"/>
            </a:endParaRPr>
          </a:p>
        </p:txBody>
      </p:sp>
      <p:sp>
        <p:nvSpPr>
          <p:cNvPr id="13" name="Title 1">
            <a:extLst>
              <a:ext uri="{FF2B5EF4-FFF2-40B4-BE49-F238E27FC236}">
                <a16:creationId xmlns:a16="http://schemas.microsoft.com/office/drawing/2014/main" id="{45C2CA6C-4F44-457D-BB84-EA3E68E7B513}"/>
              </a:ext>
            </a:extLst>
          </p:cNvPr>
          <p:cNvSpPr txBox="1">
            <a:spLocks/>
          </p:cNvSpPr>
          <p:nvPr/>
        </p:nvSpPr>
        <p:spPr>
          <a:xfrm>
            <a:off x="703858" y="1633237"/>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accent3"/>
                </a:solidFill>
              </a:rPr>
              <a:t>Issue 2</a:t>
            </a:r>
            <a:br>
              <a:rPr lang="en-GB" dirty="0">
                <a:solidFill>
                  <a:schemeClr val="accent2"/>
                </a:solidFill>
              </a:rPr>
            </a:br>
            <a:br>
              <a:rPr lang="en-GB" dirty="0">
                <a:solidFill>
                  <a:schemeClr val="accent2"/>
                </a:solidFill>
              </a:rPr>
            </a:br>
            <a:endParaRPr lang="en-GB" sz="900" dirty="0">
              <a:solidFill>
                <a:schemeClr val="accent2"/>
              </a:solidFill>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11041" y="1847116"/>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100" dirty="0">
                <a:solidFill>
                  <a:schemeClr val="tx1"/>
                </a:solidFill>
              </a:rPr>
              <a:t>Form labels missing</a:t>
            </a:r>
            <a:br>
              <a:rPr lang="en-GB" sz="1400" dirty="0">
                <a:solidFill>
                  <a:schemeClr val="tx1"/>
                </a:solidFill>
              </a:rPr>
            </a:br>
            <a:endParaRPr lang="en-GB" sz="7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19216" y="2323217"/>
            <a:ext cx="4374203" cy="2292935"/>
          </a:xfrm>
          <a:prstGeom prst="rect">
            <a:avLst/>
          </a:prstGeom>
        </p:spPr>
        <p:txBody>
          <a:bodyPr wrap="square">
            <a:spAutoFit/>
          </a:bodyPr>
          <a:lstStyle/>
          <a:p>
            <a:r>
              <a:rPr lang="en-GB" sz="1100" b="1" dirty="0"/>
              <a:t>Why it matters</a:t>
            </a:r>
          </a:p>
          <a:p>
            <a:r>
              <a:rPr lang="en-GB" sz="1100" dirty="0"/>
              <a:t>If a form does not have a properly associated text label, purpose of that form may not be presented to screen reader users. Form labels also provide visible descriptions and larger</a:t>
            </a:r>
          </a:p>
          <a:p>
            <a:r>
              <a:rPr lang="en-GB" sz="1100" dirty="0"/>
              <a:t>clickable targets</a:t>
            </a:r>
          </a:p>
          <a:p>
            <a:endParaRPr lang="en-GB" sz="1100" dirty="0"/>
          </a:p>
          <a:p>
            <a:endParaRPr lang="en-GB" sz="1100" b="1" dirty="0"/>
          </a:p>
          <a:p>
            <a:r>
              <a:rPr lang="en-GB" sz="1100" b="1" dirty="0"/>
              <a:t>How to fix</a:t>
            </a:r>
          </a:p>
          <a:p>
            <a:r>
              <a:rPr lang="en-GB" sz="1100" dirty="0"/>
              <a:t>If a text label for a form control is visible, use the &lt;label&gt; element to associate it with its respective form control. If there</a:t>
            </a:r>
          </a:p>
          <a:p>
            <a:r>
              <a:rPr lang="en-GB" sz="1100" dirty="0"/>
              <a:t>is no visible label, either provide an associated label, add a descriptive title attribute to the form control, or reference the label(s) using </a:t>
            </a:r>
            <a:r>
              <a:rPr lang="en-GB" sz="1100" i="1" dirty="0"/>
              <a:t>aria-</a:t>
            </a:r>
            <a:r>
              <a:rPr lang="en-GB" sz="1100" i="1" dirty="0" err="1"/>
              <a:t>labelledby</a:t>
            </a:r>
            <a:endParaRPr lang="en-GB" sz="1100" dirty="0"/>
          </a:p>
        </p:txBody>
      </p:sp>
    </p:spTree>
    <p:extLst>
      <p:ext uri="{BB962C8B-B14F-4D97-AF65-F5344CB8AC3E}">
        <p14:creationId xmlns:p14="http://schemas.microsoft.com/office/powerpoint/2010/main" val="977249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Summary</a:t>
            </a:r>
          </a:p>
        </p:txBody>
      </p:sp>
      <p:sp>
        <p:nvSpPr>
          <p:cNvPr id="4" name="Slide Number Placeholder 3">
            <a:extLst>
              <a:ext uri="{FF2B5EF4-FFF2-40B4-BE49-F238E27FC236}">
                <a16:creationId xmlns:a16="http://schemas.microsoft.com/office/drawing/2014/main" id="{F19DE2FD-E6B9-480D-BAE9-DA095A807106}"/>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41</a:t>
            </a:fld>
            <a:endParaRPr lang="en-GB" dirty="0"/>
          </a:p>
        </p:txBody>
      </p:sp>
    </p:spTree>
    <p:extLst>
      <p:ext uri="{BB962C8B-B14F-4D97-AF65-F5344CB8AC3E}">
        <p14:creationId xmlns:p14="http://schemas.microsoft.com/office/powerpoint/2010/main" val="2908529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Summary</a:t>
            </a:r>
            <a:br>
              <a:rPr lang="en-GB" dirty="0">
                <a:solidFill>
                  <a:srgbClr val="00B0F0"/>
                </a:solidFill>
              </a:rPr>
            </a:br>
            <a:r>
              <a:rPr lang="en-GB" sz="1600" dirty="0">
                <a:solidFill>
                  <a:srgbClr val="002060"/>
                </a:solidFill>
              </a:rPr>
              <a:t>Recommendations</a:t>
            </a:r>
            <a:endParaRPr lang="en-GB" sz="900" dirty="0">
              <a:solidFill>
                <a:srgbClr val="002060"/>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42</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900" b="1" i="0" u="none" strike="noStrike" kern="1200" cap="none" spc="0" normalizeH="0" baseline="0" noProof="0" dirty="0">
              <a:ln>
                <a:noFill/>
              </a:ln>
              <a:solidFill>
                <a:srgbClr val="FFD21F"/>
              </a:solidFill>
              <a:effectLst/>
              <a:uLnTx/>
              <a:uFillTx/>
              <a:latin typeface="Century Gothic" panose="020B0502020202020204" pitchFamily="34" charset="0"/>
              <a:ea typeface="+mj-ea"/>
              <a:cs typeface="+mj-cs"/>
            </a:endParaRPr>
          </a:p>
        </p:txBody>
      </p:sp>
      <p:sp>
        <p:nvSpPr>
          <p:cNvPr id="19" name="TextBox 18">
            <a:extLst>
              <a:ext uri="{FF2B5EF4-FFF2-40B4-BE49-F238E27FC236}">
                <a16:creationId xmlns:a16="http://schemas.microsoft.com/office/drawing/2014/main" id="{7EBC2935-304E-499A-A3BA-6B5F61EA655D}"/>
              </a:ext>
            </a:extLst>
          </p:cNvPr>
          <p:cNvSpPr txBox="1"/>
          <p:nvPr/>
        </p:nvSpPr>
        <p:spPr>
          <a:xfrm>
            <a:off x="626401" y="1102477"/>
            <a:ext cx="5154198" cy="3840480"/>
          </a:xfrm>
          <a:prstGeom prst="rect">
            <a:avLst/>
          </a:prstGeom>
          <a:noFill/>
        </p:spPr>
        <p:txBody>
          <a:bodyPr wrap="square" lIns="0" tIns="0" rIns="0" bIns="0" rtlCol="0" anchor="ctr">
            <a:noAutofit/>
          </a:bodyPr>
          <a:lstStyle/>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Consider enlarging default site font size</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Review formatting of example field text and error messaging</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Review colour scheme of markers used on Winners Map</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Apply clear styling differences to differentiate hyperlinks from surrounding text</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Apply clear outlining to elements when tabbed to using a keyboard</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Consider increasing hit area of radio buttons</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Simplify formatting of monthly prize listings</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Addition of live chat functionality to all areas of site and across all devices</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Increase size of Live Chat overlay close icon / allow clicking outside element to close</a:t>
            </a:r>
          </a:p>
        </p:txBody>
      </p:sp>
      <p:pic>
        <p:nvPicPr>
          <p:cNvPr id="7" name="Picture 6">
            <a:extLst>
              <a:ext uri="{FF2B5EF4-FFF2-40B4-BE49-F238E27FC236}">
                <a16:creationId xmlns:a16="http://schemas.microsoft.com/office/drawing/2014/main" id="{87AB8AB7-15FE-4F3F-9FC9-5DC9F0DEC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992" y="1615844"/>
            <a:ext cx="2124108" cy="2124108"/>
          </a:xfrm>
          <a:prstGeom prst="rect">
            <a:avLst/>
          </a:prstGeom>
        </p:spPr>
      </p:pic>
    </p:spTree>
    <p:extLst>
      <p:ext uri="{BB962C8B-B14F-4D97-AF65-F5344CB8AC3E}">
        <p14:creationId xmlns:p14="http://schemas.microsoft.com/office/powerpoint/2010/main" val="3957483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Summary</a:t>
            </a:r>
            <a:br>
              <a:rPr lang="en-GB" dirty="0">
                <a:solidFill>
                  <a:srgbClr val="00B0F0"/>
                </a:solidFill>
              </a:rPr>
            </a:br>
            <a:r>
              <a:rPr lang="en-GB" sz="1600" dirty="0">
                <a:solidFill>
                  <a:srgbClr val="002060"/>
                </a:solidFill>
              </a:rPr>
              <a:t>Recommendations</a:t>
            </a:r>
            <a:endParaRPr lang="en-GB" sz="900" dirty="0">
              <a:solidFill>
                <a:srgbClr val="002060"/>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43</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GB" sz="900" b="1" i="0" u="none" strike="noStrike" kern="1200" cap="none" spc="0" normalizeH="0" baseline="0" noProof="0" dirty="0">
              <a:ln>
                <a:noFill/>
              </a:ln>
              <a:solidFill>
                <a:srgbClr val="FFD21F"/>
              </a:solidFill>
              <a:effectLst/>
              <a:uLnTx/>
              <a:uFillTx/>
              <a:latin typeface="Century Gothic" panose="020B0502020202020204" pitchFamily="34" charset="0"/>
              <a:ea typeface="+mj-ea"/>
              <a:cs typeface="+mj-cs"/>
            </a:endParaRPr>
          </a:p>
        </p:txBody>
      </p:sp>
      <p:sp>
        <p:nvSpPr>
          <p:cNvPr id="19" name="TextBox 18">
            <a:extLst>
              <a:ext uri="{FF2B5EF4-FFF2-40B4-BE49-F238E27FC236}">
                <a16:creationId xmlns:a16="http://schemas.microsoft.com/office/drawing/2014/main" id="{7EBC2935-304E-499A-A3BA-6B5F61EA655D}"/>
              </a:ext>
            </a:extLst>
          </p:cNvPr>
          <p:cNvSpPr txBox="1"/>
          <p:nvPr/>
        </p:nvSpPr>
        <p:spPr>
          <a:xfrm>
            <a:off x="626400" y="1102477"/>
            <a:ext cx="5413455" cy="3840480"/>
          </a:xfrm>
          <a:prstGeom prst="rect">
            <a:avLst/>
          </a:prstGeom>
          <a:noFill/>
        </p:spPr>
        <p:txBody>
          <a:bodyPr wrap="square" lIns="0" tIns="0" rIns="0" bIns="0" rtlCol="0" anchor="ctr">
            <a:noAutofit/>
          </a:bodyPr>
          <a:lstStyle/>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Modify header levels so only &lt;h3&gt; or any header less than &lt;h3&gt; follows &lt;h2&gt;</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Modify the id attribute value so it is unique, ensuring all future id attribute values are kept unique</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If image ‘alt’ text is greater than 100 characters, review if more concise copy is possible</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Ensure &lt;p&gt; elements are not stylised with italics, bolded or given an increased font size to give the appearance of headings</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Place text content within the &lt;button&gt; search icon element or give the &lt;input&gt; element a value attribute</a:t>
            </a:r>
          </a:p>
          <a:p>
            <a:pPr marL="285750" indent="-285750" defTabSz="761970">
              <a:lnSpc>
                <a:spcPct val="130000"/>
              </a:lnSpc>
              <a:buFont typeface="Arial" panose="020B0604020202020204" pitchFamily="34" charset="0"/>
              <a:buChar char="•"/>
              <a:defRPr/>
            </a:pPr>
            <a:r>
              <a:rPr lang="en-GB" sz="1300" kern="0" dirty="0">
                <a:latin typeface="Century Gothic" panose="020B0502020202020204" pitchFamily="34" charset="0"/>
                <a:ea typeface="Montserrat" charset="0"/>
                <a:cs typeface="Montserrat" charset="0"/>
              </a:rPr>
              <a:t>Add form labels to Play Page fields</a:t>
            </a:r>
          </a:p>
        </p:txBody>
      </p:sp>
      <p:pic>
        <p:nvPicPr>
          <p:cNvPr id="8" name="Picture 7">
            <a:extLst>
              <a:ext uri="{FF2B5EF4-FFF2-40B4-BE49-F238E27FC236}">
                <a16:creationId xmlns:a16="http://schemas.microsoft.com/office/drawing/2014/main" id="{D1EE206A-A3D0-49D4-9499-A2911ADC3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992" y="1615844"/>
            <a:ext cx="2124108" cy="2124108"/>
          </a:xfrm>
          <a:prstGeom prst="rect">
            <a:avLst/>
          </a:prstGeom>
        </p:spPr>
      </p:pic>
    </p:spTree>
    <p:extLst>
      <p:ext uri="{BB962C8B-B14F-4D97-AF65-F5344CB8AC3E}">
        <p14:creationId xmlns:p14="http://schemas.microsoft.com/office/powerpoint/2010/main" val="3620466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50E544-6300-4CB8-8048-2EE5FBC79504}"/>
              </a:ext>
            </a:extLst>
          </p:cNvPr>
          <p:cNvSpPr>
            <a:spLocks noGrp="1"/>
          </p:cNvSpPr>
          <p:nvPr>
            <p:ph type="ctrTitle"/>
          </p:nvPr>
        </p:nvSpPr>
        <p:spPr>
          <a:xfrm>
            <a:off x="5760571" y="1178947"/>
            <a:ext cx="4287982" cy="1989667"/>
          </a:xfrm>
        </p:spPr>
        <p:txBody>
          <a:bodyPr/>
          <a:lstStyle/>
          <a:p>
            <a:r>
              <a:rPr lang="en-GB" dirty="0"/>
              <a:t>Thank You</a:t>
            </a:r>
          </a:p>
        </p:txBody>
      </p:sp>
    </p:spTree>
    <p:extLst>
      <p:ext uri="{BB962C8B-B14F-4D97-AF65-F5344CB8AC3E}">
        <p14:creationId xmlns:p14="http://schemas.microsoft.com/office/powerpoint/2010/main" val="970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Importance of Accessible Design</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5</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A1633500-8AEE-40AD-900F-BADE973E38B3}"/>
              </a:ext>
            </a:extLst>
          </p:cNvPr>
          <p:cNvSpPr txBox="1"/>
          <p:nvPr/>
        </p:nvSpPr>
        <p:spPr>
          <a:xfrm>
            <a:off x="626400" y="950077"/>
            <a:ext cx="4613510" cy="3840480"/>
          </a:xfrm>
          <a:prstGeom prst="rect">
            <a:avLst/>
          </a:prstGeom>
          <a:noFill/>
        </p:spPr>
        <p:txBody>
          <a:bodyPr wrap="square" lIns="0" tIns="0" rIns="0" bIns="0" rtlCol="0" anchor="ctr">
            <a:noAutofit/>
          </a:bodyPr>
          <a:lstStyle/>
          <a:p>
            <a:pPr marL="228600" indent="-228600" defTabSz="761970">
              <a:lnSpc>
                <a:spcPct val="130000"/>
              </a:lnSpc>
              <a:buAutoNum type="arabicPeriod"/>
              <a:defRPr/>
            </a:pPr>
            <a:endParaRPr lang="en-GB" sz="1600" kern="0" dirty="0">
              <a:latin typeface="Century Gothic" panose="020B0502020202020204" pitchFamily="34" charset="0"/>
              <a:ea typeface="Montserrat" charset="0"/>
              <a:cs typeface="Montserrat" charset="0"/>
            </a:endParaRPr>
          </a:p>
        </p:txBody>
      </p:sp>
      <p:pic>
        <p:nvPicPr>
          <p:cNvPr id="7" name="Picture 6">
            <a:extLst>
              <a:ext uri="{FF2B5EF4-FFF2-40B4-BE49-F238E27FC236}">
                <a16:creationId xmlns:a16="http://schemas.microsoft.com/office/drawing/2014/main" id="{D1F163B6-8A7A-43B7-9EF8-AF497BA6D1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965" y="1576502"/>
            <a:ext cx="2254156" cy="2254156"/>
          </a:xfrm>
          <a:prstGeom prst="rect">
            <a:avLst/>
          </a:prstGeom>
        </p:spPr>
      </p:pic>
      <p:sp>
        <p:nvSpPr>
          <p:cNvPr id="8" name="TextBox 7">
            <a:extLst>
              <a:ext uri="{FF2B5EF4-FFF2-40B4-BE49-F238E27FC236}">
                <a16:creationId xmlns:a16="http://schemas.microsoft.com/office/drawing/2014/main" id="{674B18F4-E74A-4CD3-A83B-5E1F3CA04041}"/>
              </a:ext>
            </a:extLst>
          </p:cNvPr>
          <p:cNvSpPr txBox="1"/>
          <p:nvPr/>
        </p:nvSpPr>
        <p:spPr>
          <a:xfrm>
            <a:off x="778800" y="1102477"/>
            <a:ext cx="4381597" cy="3840480"/>
          </a:xfrm>
          <a:prstGeom prst="rect">
            <a:avLst/>
          </a:prstGeom>
          <a:noFill/>
        </p:spPr>
        <p:txBody>
          <a:bodyPr wrap="square" lIns="0" tIns="0" rIns="0" bIns="0" rtlCol="0" anchor="ctr">
            <a:noAutofit/>
          </a:bodyPr>
          <a:lstStyle/>
          <a:p>
            <a:pPr marL="285750" indent="-285750" defTabSz="761970">
              <a:lnSpc>
                <a:spcPct val="130000"/>
              </a:lnSpc>
              <a:buFont typeface="Arial" panose="020B0604020202020204" pitchFamily="34" charset="0"/>
              <a:buChar char="•"/>
              <a:defRPr/>
            </a:pPr>
            <a:r>
              <a:rPr lang="en-GB" sz="1350" kern="0" dirty="0">
                <a:latin typeface="Century Gothic" panose="020B0502020202020204" pitchFamily="34" charset="0"/>
                <a:ea typeface="Montserrat" charset="0"/>
                <a:cs typeface="Montserrat" charset="0"/>
              </a:rPr>
              <a:t>Although ensuring disabled or impaired users can use your site is a key area, true accessibility is about putting </a:t>
            </a:r>
            <a:r>
              <a:rPr lang="en-GB" sz="1350" b="1" kern="0" dirty="0">
                <a:latin typeface="Century Gothic" panose="020B0502020202020204" pitchFamily="34" charset="0"/>
                <a:ea typeface="Montserrat" charset="0"/>
                <a:cs typeface="Montserrat" charset="0"/>
              </a:rPr>
              <a:t>all</a:t>
            </a:r>
            <a:r>
              <a:rPr lang="en-GB" sz="1350" kern="0" dirty="0">
                <a:latin typeface="Century Gothic" panose="020B0502020202020204" pitchFamily="34" charset="0"/>
                <a:ea typeface="Montserrat" charset="0"/>
                <a:cs typeface="Montserrat" charset="0"/>
              </a:rPr>
              <a:t> of your users first</a:t>
            </a:r>
          </a:p>
          <a:p>
            <a:pPr defTabSz="761970">
              <a:lnSpc>
                <a:spcPct val="130000"/>
              </a:lnSpc>
              <a:defRPr/>
            </a:pPr>
            <a:endParaRPr lang="en-GB" sz="1350" kern="0" dirty="0">
              <a:latin typeface="Century Gothic" panose="020B0502020202020204" pitchFamily="34" charset="0"/>
              <a:ea typeface="Montserrat" charset="0"/>
              <a:cs typeface="Montserrat" charset="0"/>
            </a:endParaRPr>
          </a:p>
          <a:p>
            <a:pPr defTabSz="761970">
              <a:lnSpc>
                <a:spcPct val="130000"/>
              </a:lnSpc>
              <a:defRPr/>
            </a:pPr>
            <a:endParaRPr lang="en-GB" sz="1350" kern="0" dirty="0">
              <a:latin typeface="Century Gothic" panose="020B0502020202020204" pitchFamily="34" charset="0"/>
              <a:ea typeface="Montserrat" charset="0"/>
              <a:cs typeface="Montserrat" charset="0"/>
            </a:endParaRPr>
          </a:p>
          <a:p>
            <a:pPr marL="285750" indent="-285750" defTabSz="761970">
              <a:lnSpc>
                <a:spcPct val="130000"/>
              </a:lnSpc>
              <a:buFont typeface="Arial" panose="020B0604020202020204" pitchFamily="34" charset="0"/>
              <a:buChar char="•"/>
              <a:defRPr/>
            </a:pPr>
            <a:r>
              <a:rPr lang="en-GB" sz="1400" dirty="0"/>
              <a:t>There are online tools that can help evaluate the accessibility of content, but they cannot take into account other individual factors to judge the overall user experience</a:t>
            </a:r>
          </a:p>
          <a:p>
            <a:pPr marL="285750" indent="-285750" defTabSz="761970">
              <a:lnSpc>
                <a:spcPct val="130000"/>
              </a:lnSpc>
              <a:buFont typeface="Arial" panose="020B0604020202020204" pitchFamily="34" charset="0"/>
              <a:buChar char="•"/>
              <a:defRPr/>
            </a:pPr>
            <a:endParaRPr lang="en-GB" sz="1400" kern="0" dirty="0">
              <a:latin typeface="Century Gothic" panose="020B0502020202020204" pitchFamily="34" charset="0"/>
              <a:ea typeface="Montserrat" charset="0"/>
              <a:cs typeface="Montserrat" charset="0"/>
            </a:endParaRPr>
          </a:p>
          <a:p>
            <a:pPr marL="285750" indent="-285750" defTabSz="761970">
              <a:lnSpc>
                <a:spcPct val="130000"/>
              </a:lnSpc>
              <a:buFont typeface="Arial" panose="020B0604020202020204" pitchFamily="34" charset="0"/>
              <a:buChar char="•"/>
              <a:defRPr/>
            </a:pPr>
            <a:endParaRPr lang="en-GB" sz="1400" kern="0" dirty="0">
              <a:latin typeface="Century Gothic" panose="020B0502020202020204" pitchFamily="34" charset="0"/>
              <a:ea typeface="Montserrat" charset="0"/>
              <a:cs typeface="Montserrat" charset="0"/>
            </a:endParaRPr>
          </a:p>
          <a:p>
            <a:pPr marL="285750" indent="-285750" defTabSz="761970">
              <a:lnSpc>
                <a:spcPct val="130000"/>
              </a:lnSpc>
              <a:buFont typeface="Arial" panose="020B0604020202020204" pitchFamily="34" charset="0"/>
              <a:buChar char="•"/>
              <a:defRPr/>
            </a:pPr>
            <a:r>
              <a:rPr lang="en-GB" sz="1350" b="1" kern="0" dirty="0">
                <a:latin typeface="Century Gothic" panose="020B0502020202020204" pitchFamily="34" charset="0"/>
                <a:ea typeface="Montserrat" charset="0"/>
                <a:cs typeface="Montserrat" charset="0"/>
              </a:rPr>
              <a:t>Only a human can determine true accessibility</a:t>
            </a:r>
          </a:p>
        </p:txBody>
      </p:sp>
      <p:sp>
        <p:nvSpPr>
          <p:cNvPr id="10" name="Rectangle 9">
            <a:extLst>
              <a:ext uri="{FF2B5EF4-FFF2-40B4-BE49-F238E27FC236}">
                <a16:creationId xmlns:a16="http://schemas.microsoft.com/office/drawing/2014/main" id="{136305F0-1279-4734-A2A5-E7CBFD050510}"/>
              </a:ext>
            </a:extLst>
          </p:cNvPr>
          <p:cNvSpPr/>
          <p:nvPr/>
        </p:nvSpPr>
        <p:spPr>
          <a:xfrm>
            <a:off x="711043" y="5396210"/>
            <a:ext cx="5553986" cy="246221"/>
          </a:xfrm>
          <a:prstGeom prst="rect">
            <a:avLst/>
          </a:prstGeom>
        </p:spPr>
        <p:txBody>
          <a:bodyPr wrap="square">
            <a:spAutoFit/>
          </a:bodyPr>
          <a:lstStyle/>
          <a:p>
            <a:pPr lvl="0" defTabSz="685800">
              <a:defRPr/>
            </a:pPr>
            <a:r>
              <a:rPr lang="en-GB" sz="1000" dirty="0">
                <a:solidFill>
                  <a:srgbClr val="1A265C"/>
                </a:solidFill>
              </a:rPr>
              <a:t>* Source: </a:t>
            </a:r>
            <a:r>
              <a:rPr lang="en-GB" sz="1000" dirty="0">
                <a:hlinkClick r:id="rId5"/>
              </a:rPr>
              <a:t>https://www.scope.org.uk/media/disability-facts-figures</a:t>
            </a:r>
            <a:endParaRPr lang="en-GB" sz="1000" dirty="0">
              <a:solidFill>
                <a:srgbClr val="1A265C"/>
              </a:solidFill>
            </a:endParaRPr>
          </a:p>
        </p:txBody>
      </p:sp>
    </p:spTree>
    <p:extLst>
      <p:ext uri="{BB962C8B-B14F-4D97-AF65-F5344CB8AC3E}">
        <p14:creationId xmlns:p14="http://schemas.microsoft.com/office/powerpoint/2010/main" val="180748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6</a:t>
            </a:fld>
            <a:endParaRPr lang="en-GB" dirty="0"/>
          </a:p>
        </p:txBody>
      </p:sp>
    </p:spTree>
    <p:extLst>
      <p:ext uri="{BB962C8B-B14F-4D97-AF65-F5344CB8AC3E}">
        <p14:creationId xmlns:p14="http://schemas.microsoft.com/office/powerpoint/2010/main" val="207893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B0F0"/>
                </a:solidFill>
              </a:rPr>
              <a:t>Disability and Impairment Personas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3"/>
                </a:buBlip>
                <a:tabLst/>
                <a:defRPr/>
              </a:pPr>
              <a:t>7</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1" name="TextBox 10">
            <a:extLst>
              <a:ext uri="{FF2B5EF4-FFF2-40B4-BE49-F238E27FC236}">
                <a16:creationId xmlns:a16="http://schemas.microsoft.com/office/drawing/2014/main" id="{A1633500-8AEE-40AD-900F-BADE973E38B3}"/>
              </a:ext>
            </a:extLst>
          </p:cNvPr>
          <p:cNvSpPr txBox="1"/>
          <p:nvPr/>
        </p:nvSpPr>
        <p:spPr>
          <a:xfrm>
            <a:off x="626400" y="1144757"/>
            <a:ext cx="4621875" cy="3840480"/>
          </a:xfrm>
          <a:prstGeom prst="rect">
            <a:avLst/>
          </a:prstGeom>
          <a:noFill/>
        </p:spPr>
        <p:txBody>
          <a:bodyPr wrap="square" lIns="0" tIns="0" rIns="0" bIns="0" rtlCol="0" anchor="ctr">
            <a:noAutofit/>
          </a:bodyPr>
          <a:lstStyle/>
          <a:p>
            <a:pPr marR="0" lvl="0" algn="l" defTabSz="761970" rtl="0" eaLnBrk="1" fontAlgn="auto" latinLnBrk="0" hangingPunct="1">
              <a:lnSpc>
                <a:spcPct val="130000"/>
              </a:lnSpc>
              <a:spcBef>
                <a:spcPts val="0"/>
              </a:spcBef>
              <a:spcAft>
                <a:spcPts val="0"/>
              </a:spcAft>
              <a:buClrTx/>
              <a:buSzTx/>
              <a:tabLst/>
              <a:defRPr/>
            </a:pPr>
            <a:r>
              <a:rPr kumimoji="0" lang="en-GB" sz="1400" b="0" i="0" u="none" strike="noStrike" kern="0" cap="none" spc="0" normalizeH="0" baseline="0" noProof="0" dirty="0">
                <a:ln>
                  <a:noFill/>
                </a:ln>
                <a:solidFill>
                  <a:srgbClr val="000000"/>
                </a:solidFill>
                <a:effectLst/>
                <a:uLnTx/>
                <a:uFillTx/>
                <a:latin typeface="Century Gothic" panose="020B0502020202020204" pitchFamily="34" charset="0"/>
                <a:ea typeface="Montserrat" charset="0"/>
                <a:cs typeface="Montserrat" charset="0"/>
              </a:rPr>
              <a:t>In 2017 the UK Government Digital Services team (GDS) introduced accessibility personas - highlighting common barriers which should be taken into account when designing websites.</a:t>
            </a:r>
          </a:p>
          <a:p>
            <a:pPr marR="0" lvl="0" algn="l" defTabSz="761970" rtl="0" eaLnBrk="1" fontAlgn="auto" latinLnBrk="0" hangingPunct="1">
              <a:lnSpc>
                <a:spcPct val="130000"/>
              </a:lnSpc>
              <a:spcBef>
                <a:spcPts val="0"/>
              </a:spcBef>
              <a:spcAft>
                <a:spcPts val="0"/>
              </a:spcAft>
              <a:buClrTx/>
              <a:buSzTx/>
              <a:tabLst/>
              <a:defRPr/>
            </a:pPr>
            <a:endParaRPr lang="en-GB" sz="1400" kern="0" dirty="0">
              <a:solidFill>
                <a:srgbClr val="000000"/>
              </a:solidFill>
              <a:latin typeface="Century Gothic" panose="020B0502020202020204" pitchFamily="34" charset="0"/>
              <a:ea typeface="Montserrat" charset="0"/>
              <a:cs typeface="Montserrat" charset="0"/>
            </a:endParaRPr>
          </a:p>
          <a:p>
            <a:pPr marR="0" lvl="0" algn="l" defTabSz="761970" rtl="0" eaLnBrk="1" fontAlgn="auto" latinLnBrk="0" hangingPunct="1">
              <a:lnSpc>
                <a:spcPct val="130000"/>
              </a:lnSpc>
              <a:spcBef>
                <a:spcPts val="0"/>
              </a:spcBef>
              <a:spcAft>
                <a:spcPts val="0"/>
              </a:spcAft>
              <a:buClrTx/>
              <a:buSzTx/>
              <a:tabLst/>
              <a:defRPr/>
            </a:pPr>
            <a:r>
              <a:rPr kumimoji="0" lang="en-GB" sz="1400" b="0" i="0" u="none" strike="noStrike" kern="0" cap="none" spc="0" normalizeH="0" baseline="0" noProof="0" dirty="0">
                <a:ln>
                  <a:noFill/>
                </a:ln>
                <a:solidFill>
                  <a:srgbClr val="000000"/>
                </a:solidFill>
                <a:effectLst/>
                <a:uLnTx/>
                <a:uFillTx/>
                <a:latin typeface="Century Gothic" panose="020B0502020202020204" pitchFamily="34" charset="0"/>
                <a:ea typeface="Montserrat" charset="0"/>
                <a:cs typeface="Montserrat" charset="0"/>
              </a:rPr>
              <a:t>These personas cover:</a:t>
            </a:r>
          </a:p>
          <a:p>
            <a:pPr marR="0" lvl="0" algn="l" defTabSz="761970" rtl="0" eaLnBrk="1" fontAlgn="auto" latinLnBrk="0" hangingPunct="1">
              <a:lnSpc>
                <a:spcPct val="130000"/>
              </a:lnSpc>
              <a:spcBef>
                <a:spcPts val="0"/>
              </a:spcBef>
              <a:spcAft>
                <a:spcPts val="0"/>
              </a:spcAft>
              <a:buClrTx/>
              <a:buSzTx/>
              <a:tabLst/>
              <a:defRPr/>
            </a:pPr>
            <a:endParaRPr lang="en-GB" sz="1400" kern="0" dirty="0">
              <a:solidFill>
                <a:srgbClr val="000000"/>
              </a:solidFill>
              <a:latin typeface="Century Gothic" panose="020B0502020202020204" pitchFamily="34" charset="0"/>
              <a:ea typeface="Montserrat" charset="0"/>
              <a:cs typeface="Montserrat" charset="0"/>
            </a:endParaRPr>
          </a:p>
          <a:p>
            <a:pPr marL="285750" marR="0" lvl="0" indent="-285750" algn="l" defTabSz="76197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GB" sz="1400" b="0" i="0" u="none" strike="noStrike" kern="0" cap="none" spc="0" normalizeH="0" baseline="0" noProof="0" dirty="0">
                <a:ln>
                  <a:noFill/>
                </a:ln>
                <a:solidFill>
                  <a:srgbClr val="000000"/>
                </a:solidFill>
                <a:effectLst/>
                <a:uLnTx/>
                <a:uFillTx/>
                <a:latin typeface="Century Gothic" panose="020B0502020202020204" pitchFamily="34" charset="0"/>
                <a:ea typeface="Montserrat" charset="0"/>
                <a:cs typeface="Montserrat" charset="0"/>
              </a:rPr>
              <a:t>Partial sightedness</a:t>
            </a:r>
          </a:p>
          <a:p>
            <a:pPr marL="285750" marR="0" lvl="0" indent="-285750" algn="l" defTabSz="76197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GB" sz="1400" kern="0" dirty="0">
                <a:solidFill>
                  <a:srgbClr val="000000"/>
                </a:solidFill>
                <a:latin typeface="Century Gothic" panose="020B0502020202020204" pitchFamily="34" charset="0"/>
                <a:ea typeface="Montserrat" charset="0"/>
                <a:cs typeface="Montserrat" charset="0"/>
              </a:rPr>
              <a:t>Colour blindness</a:t>
            </a:r>
            <a:endParaRPr kumimoji="0" lang="en-GB" sz="1400" b="0" i="0" u="none" strike="noStrike" kern="0" cap="none" spc="0" normalizeH="0" baseline="0" noProof="0" dirty="0">
              <a:ln>
                <a:noFill/>
              </a:ln>
              <a:solidFill>
                <a:srgbClr val="000000"/>
              </a:solidFill>
              <a:effectLst/>
              <a:uLnTx/>
              <a:uFillTx/>
              <a:latin typeface="Century Gothic" panose="020B0502020202020204" pitchFamily="34" charset="0"/>
              <a:ea typeface="Montserrat" charset="0"/>
              <a:cs typeface="Montserrat" charset="0"/>
            </a:endParaRPr>
          </a:p>
          <a:p>
            <a:pPr marL="285750" marR="0" lvl="0" indent="-285750" algn="l" defTabSz="76197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GB" sz="1400" kern="0" dirty="0">
                <a:solidFill>
                  <a:srgbClr val="000000"/>
                </a:solidFill>
                <a:latin typeface="Century Gothic" panose="020B0502020202020204" pitchFamily="34" charset="0"/>
                <a:ea typeface="Montserrat" charset="0"/>
                <a:cs typeface="Montserrat" charset="0"/>
              </a:rPr>
              <a:t>Rheumatoid arthritis</a:t>
            </a:r>
          </a:p>
          <a:p>
            <a:pPr marL="285750" lvl="0" indent="-285750" defTabSz="761970">
              <a:lnSpc>
                <a:spcPct val="130000"/>
              </a:lnSpc>
              <a:buFont typeface="Arial" panose="020B0604020202020204" pitchFamily="34" charset="0"/>
              <a:buChar char="•"/>
              <a:defRPr/>
            </a:pPr>
            <a:r>
              <a:rPr lang="en-GB" sz="1400" kern="0" dirty="0">
                <a:solidFill>
                  <a:srgbClr val="000000"/>
                </a:solidFill>
                <a:latin typeface="Century Gothic" panose="020B0502020202020204" pitchFamily="34" charset="0"/>
                <a:ea typeface="Montserrat" charset="0"/>
                <a:cs typeface="Montserrat" charset="0"/>
              </a:rPr>
              <a:t>Cognitive impairments</a:t>
            </a:r>
          </a:p>
          <a:p>
            <a:pPr marL="285750" lvl="0" indent="-285750" defTabSz="761970">
              <a:lnSpc>
                <a:spcPct val="130000"/>
              </a:lnSpc>
              <a:buFont typeface="Arial" panose="020B0604020202020204" pitchFamily="34" charset="0"/>
              <a:buChar char="•"/>
              <a:defRPr/>
            </a:pPr>
            <a:r>
              <a:rPr lang="en-GB" sz="1400" kern="0" dirty="0">
                <a:solidFill>
                  <a:srgbClr val="000000"/>
                </a:solidFill>
                <a:latin typeface="Century Gothic" panose="020B0502020202020204" pitchFamily="34" charset="0"/>
                <a:ea typeface="Montserrat" charset="0"/>
                <a:cs typeface="Montserrat" charset="0"/>
              </a:rPr>
              <a:t>Older users with multiple conditions</a:t>
            </a:r>
          </a:p>
        </p:txBody>
      </p:sp>
      <p:sp>
        <p:nvSpPr>
          <p:cNvPr id="7" name="Rectangle 6">
            <a:extLst>
              <a:ext uri="{FF2B5EF4-FFF2-40B4-BE49-F238E27FC236}">
                <a16:creationId xmlns:a16="http://schemas.microsoft.com/office/drawing/2014/main" id="{258921CC-66DC-48C3-8837-C744397F6986}"/>
              </a:ext>
            </a:extLst>
          </p:cNvPr>
          <p:cNvSpPr/>
          <p:nvPr/>
        </p:nvSpPr>
        <p:spPr>
          <a:xfrm>
            <a:off x="711043" y="5396210"/>
            <a:ext cx="7337582" cy="400110"/>
          </a:xfrm>
          <a:prstGeom prst="rect">
            <a:avLst/>
          </a:prstGeom>
        </p:spPr>
        <p:txBody>
          <a:bodyPr wrap="square">
            <a:spAutoFit/>
          </a:bodyPr>
          <a:lstStyle/>
          <a:p>
            <a:pPr lvl="0" defTabSz="685800">
              <a:defRPr/>
            </a:pPr>
            <a:r>
              <a:rPr lang="en-GB" sz="1000" dirty="0">
                <a:solidFill>
                  <a:srgbClr val="1A265C"/>
                </a:solidFill>
              </a:rPr>
              <a:t>Source: </a:t>
            </a:r>
            <a:r>
              <a:rPr lang="en-GB" sz="1000" dirty="0">
                <a:hlinkClick r:id="rId4"/>
              </a:rPr>
              <a:t>https://www.gov.uk/government/publications/understanding-disabilities-and-impairments-user-profiles</a:t>
            </a:r>
            <a:endParaRPr lang="en-GB" sz="1000" dirty="0"/>
          </a:p>
          <a:p>
            <a:pPr lvl="0" defTabSz="685800">
              <a:defRPr/>
            </a:pPr>
            <a:endParaRPr lang="en-GB" sz="1000" dirty="0">
              <a:solidFill>
                <a:srgbClr val="1A265C"/>
              </a:solidFill>
            </a:endParaRPr>
          </a:p>
        </p:txBody>
      </p:sp>
      <p:pic>
        <p:nvPicPr>
          <p:cNvPr id="8" name="Picture 7">
            <a:extLst>
              <a:ext uri="{FF2B5EF4-FFF2-40B4-BE49-F238E27FC236}">
                <a16:creationId xmlns:a16="http://schemas.microsoft.com/office/drawing/2014/main" id="{F8ADB040-041C-46CB-AD8F-A23C1DADF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1965" y="1576502"/>
            <a:ext cx="2254156" cy="2254156"/>
          </a:xfrm>
          <a:prstGeom prst="rect">
            <a:avLst/>
          </a:prstGeom>
        </p:spPr>
      </p:pic>
    </p:spTree>
    <p:extLst>
      <p:ext uri="{BB962C8B-B14F-4D97-AF65-F5344CB8AC3E}">
        <p14:creationId xmlns:p14="http://schemas.microsoft.com/office/powerpoint/2010/main" val="1194683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4CF4-2121-446A-A7F6-2065B4DCBF1E}"/>
              </a:ext>
            </a:extLst>
          </p:cNvPr>
          <p:cNvSpPr>
            <a:spLocks noGrp="1"/>
          </p:cNvSpPr>
          <p:nvPr>
            <p:ph type="title"/>
          </p:nvPr>
        </p:nvSpPr>
        <p:spPr/>
        <p:txBody>
          <a:bodyPr/>
          <a:lstStyle/>
          <a:p>
            <a:r>
              <a:rPr lang="en-GB" dirty="0"/>
              <a:t>Persona</a:t>
            </a:r>
            <a:br>
              <a:rPr lang="en-GB" dirty="0"/>
            </a:br>
            <a:r>
              <a:rPr lang="en-GB" dirty="0"/>
              <a:t>Analysis</a:t>
            </a:r>
            <a:br>
              <a:rPr lang="en-GB" dirty="0"/>
            </a:br>
            <a:br>
              <a:rPr lang="en-GB" dirty="0"/>
            </a:br>
            <a:r>
              <a:rPr lang="en-GB" sz="2800" dirty="0">
                <a:solidFill>
                  <a:schemeClr val="accent2"/>
                </a:solidFill>
              </a:rPr>
              <a:t>Partial Sightedness</a:t>
            </a:r>
            <a:endParaRPr lang="en-GB" dirty="0">
              <a:solidFill>
                <a:schemeClr val="accent2"/>
              </a:solidFill>
            </a:endParaRPr>
          </a:p>
        </p:txBody>
      </p:sp>
      <p:sp>
        <p:nvSpPr>
          <p:cNvPr id="5" name="Slide Number Placeholder 3">
            <a:extLst>
              <a:ext uri="{FF2B5EF4-FFF2-40B4-BE49-F238E27FC236}">
                <a16:creationId xmlns:a16="http://schemas.microsoft.com/office/drawing/2014/main" id="{A780E4C6-F8F0-4159-9F30-E61995989B43}"/>
              </a:ext>
            </a:extLst>
          </p:cNvPr>
          <p:cNvSpPr>
            <a:spLocks noGrp="1"/>
          </p:cNvSpPr>
          <p:nvPr>
            <p:ph type="sldNum" sz="quarter" idx="12"/>
          </p:nvPr>
        </p:nvSpPr>
        <p:spPr>
          <a:xfrm>
            <a:off x="376617" y="5336647"/>
            <a:ext cx="499565" cy="304271"/>
          </a:xfrm>
        </p:spPr>
        <p:txBody>
          <a:bodyPr/>
          <a:lstStyle/>
          <a:p>
            <a:fld id="{EC7C2977-3EB5-6646-BD06-050EFD497C29}" type="slidenum">
              <a:rPr lang="en-GB" smtClean="0"/>
              <a:pPr/>
              <a:t>8</a:t>
            </a:fld>
            <a:endParaRPr lang="en-GB" dirty="0"/>
          </a:p>
        </p:txBody>
      </p:sp>
    </p:spTree>
    <p:extLst>
      <p:ext uri="{BB962C8B-B14F-4D97-AF65-F5344CB8AC3E}">
        <p14:creationId xmlns:p14="http://schemas.microsoft.com/office/powerpoint/2010/main" val="822832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3219356-24A9-43F9-BE18-2EC695068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186" y="1723879"/>
            <a:ext cx="2193714" cy="2193714"/>
          </a:xfrm>
          <a:prstGeom prst="rect">
            <a:avLst/>
          </a:prstGeom>
        </p:spPr>
      </p:pic>
      <p:sp>
        <p:nvSpPr>
          <p:cNvPr id="2" name="Title 1"/>
          <p:cNvSpPr>
            <a:spLocks noGrp="1"/>
          </p:cNvSpPr>
          <p:nvPr>
            <p:ph type="title"/>
          </p:nvPr>
        </p:nvSpPr>
        <p:spPr/>
        <p:txBody>
          <a:bodyPr/>
          <a:lstStyle/>
          <a:p>
            <a:r>
              <a:rPr lang="en-GB" dirty="0">
                <a:solidFill>
                  <a:srgbClr val="00B0F0"/>
                </a:solidFill>
              </a:rPr>
              <a:t>Partial Sightedness</a:t>
            </a:r>
            <a:br>
              <a:rPr lang="en-GB" dirty="0">
                <a:solidFill>
                  <a:srgbClr val="00B0F0"/>
                </a:solidFill>
              </a:rPr>
            </a:br>
            <a:r>
              <a:rPr lang="en-GB" sz="1600" dirty="0">
                <a:solidFill>
                  <a:schemeClr val="tx2"/>
                </a:solidFill>
              </a:rPr>
              <a:t>What It Means</a:t>
            </a:r>
            <a:br>
              <a:rPr lang="en-GB" dirty="0">
                <a:solidFill>
                  <a:schemeClr val="bg2"/>
                </a:solidFill>
              </a:rPr>
            </a:br>
            <a:br>
              <a:rPr lang="en-GB" dirty="0">
                <a:solidFill>
                  <a:schemeClr val="bg2"/>
                </a:solidFill>
              </a:rPr>
            </a:br>
            <a:endParaRPr lang="en-GB" sz="900" dirty="0">
              <a:solidFill>
                <a:schemeClr val="tx2"/>
              </a:solidFill>
            </a:endParaRPr>
          </a:p>
        </p:txBody>
      </p:sp>
      <p:sp>
        <p:nvSpPr>
          <p:cNvPr id="4" name="Footer Placeholder 3"/>
          <p:cNvSpPr>
            <a:spLocks noGrp="1"/>
          </p:cNvSpPr>
          <p:nvPr>
            <p:ph type="ftr" sz="quarter" idx="11"/>
          </p:nvPr>
        </p:nvSpPr>
        <p:spPr>
          <a:xfrm>
            <a:off x="711043" y="5444837"/>
            <a:ext cx="4800577" cy="148968"/>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1A265C"/>
                </a:solidFill>
                <a:effectLst/>
                <a:uLnTx/>
                <a:uFillTx/>
                <a:latin typeface="Century Gothic" panose="020F0302020204030204"/>
                <a:ea typeface="+mn-ea"/>
                <a:cs typeface="+mn-cs"/>
              </a:rPr>
              <a:t> </a:t>
            </a:r>
          </a:p>
        </p:txBody>
      </p:sp>
      <p:sp>
        <p:nvSpPr>
          <p:cNvPr id="5" name="Slide Number Placeholder 4"/>
          <p:cNvSpPr>
            <a:spLocks noGrp="1"/>
          </p:cNvSpPr>
          <p:nvPr>
            <p:ph type="sldNum" sz="quarter" idx="12"/>
          </p:nvPr>
        </p:nvSpPr>
        <p:spPr>
          <a:xfrm>
            <a:off x="379279" y="5429597"/>
            <a:ext cx="331763" cy="148968"/>
          </a:xfrm>
        </p:spPr>
        <p:txBody>
          <a:bodyPr/>
          <a:lstStyle/>
          <a:p>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fld id="{D9EAD0B0-4695-4BA0-91BD-50156A1C2AF4}" type="slidenum">
              <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rPr>
              <a:pPr marL="222250" marR="0" lvl="0" indent="-222250" algn="l" defTabSz="685800" rtl="0" eaLnBrk="1" fontAlgn="ctr" latinLnBrk="0" hangingPunct="1">
                <a:lnSpc>
                  <a:spcPct val="100000"/>
                </a:lnSpc>
                <a:spcBef>
                  <a:spcPts val="0"/>
                </a:spcBef>
                <a:spcAft>
                  <a:spcPts val="0"/>
                </a:spcAft>
                <a:buClrTx/>
                <a:buSzPct val="400000"/>
                <a:buFontTx/>
                <a:buBlip>
                  <a:blip r:embed="rId4"/>
                </a:buBlip>
                <a:tabLst/>
                <a:defRPr/>
              </a:pPr>
              <a:t>9</a:t>
            </a:fld>
            <a:endParaRPr kumimoji="0" lang="en-GB" sz="600" b="1" i="0" u="none" strike="noStrike" kern="1200" cap="none" spc="0" normalizeH="0" baseline="0" noProof="0">
              <a:ln>
                <a:noFill/>
              </a:ln>
              <a:solidFill>
                <a:srgbClr val="1A265C"/>
              </a:solidFill>
              <a:effectLst/>
              <a:uLnTx/>
              <a:uFillTx/>
              <a:latin typeface="Century Gothic" panose="020B0502020202020204" pitchFamily="34" charset="0"/>
              <a:ea typeface="+mn-ea"/>
              <a:cs typeface="+mn-cs"/>
            </a:endParaRPr>
          </a:p>
        </p:txBody>
      </p:sp>
      <p:sp>
        <p:nvSpPr>
          <p:cNvPr id="14" name="Title 1">
            <a:extLst>
              <a:ext uri="{FF2B5EF4-FFF2-40B4-BE49-F238E27FC236}">
                <a16:creationId xmlns:a16="http://schemas.microsoft.com/office/drawing/2014/main" id="{56CADFD3-9842-4C0E-987A-1B93EE86597C}"/>
              </a:ext>
            </a:extLst>
          </p:cNvPr>
          <p:cNvSpPr txBox="1">
            <a:spLocks/>
          </p:cNvSpPr>
          <p:nvPr/>
        </p:nvSpPr>
        <p:spPr>
          <a:xfrm>
            <a:off x="703144" y="1640878"/>
            <a:ext cx="4099444"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r>
              <a:rPr lang="en-GB" sz="1400" dirty="0">
                <a:solidFill>
                  <a:schemeClr val="tx2"/>
                </a:solidFill>
              </a:rPr>
              <a:t>An estimated 4% of users have a visual impairment, with 60% wearing glasses or contact lenses</a:t>
            </a:r>
          </a:p>
          <a:p>
            <a:endParaRPr lang="en-GB" sz="1400" dirty="0">
              <a:solidFill>
                <a:srgbClr val="00B0F0"/>
              </a:solidFill>
            </a:endParaRPr>
          </a:p>
          <a:p>
            <a:br>
              <a:rPr lang="en-GB" sz="1400" dirty="0">
                <a:solidFill>
                  <a:schemeClr val="tx1"/>
                </a:solidFill>
              </a:rPr>
            </a:br>
            <a:endParaRPr lang="en-GB" sz="1400" dirty="0">
              <a:solidFill>
                <a:schemeClr val="tx1"/>
              </a:solidFill>
            </a:endParaRPr>
          </a:p>
        </p:txBody>
      </p:sp>
      <p:sp>
        <p:nvSpPr>
          <p:cNvPr id="15" name="Title 1">
            <a:extLst>
              <a:ext uri="{FF2B5EF4-FFF2-40B4-BE49-F238E27FC236}">
                <a16:creationId xmlns:a16="http://schemas.microsoft.com/office/drawing/2014/main" id="{9238EBD9-0C74-4E00-9134-13B53945A716}"/>
              </a:ext>
            </a:extLst>
          </p:cNvPr>
          <p:cNvSpPr txBox="1">
            <a:spLocks/>
          </p:cNvSpPr>
          <p:nvPr/>
        </p:nvSpPr>
        <p:spPr>
          <a:xfrm>
            <a:off x="539250" y="2677898"/>
            <a:ext cx="2564897" cy="285676"/>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1800" b="1" kern="1200">
                <a:solidFill>
                  <a:schemeClr val="bg1"/>
                </a:solidFill>
                <a:latin typeface="Century Gothic" panose="020B0502020202020204" pitchFamily="34" charset="0"/>
                <a:ea typeface="+mj-ea"/>
                <a:cs typeface="+mj-cs"/>
              </a:defRPr>
            </a:lvl1pPr>
          </a:lstStyle>
          <a:p>
            <a:endParaRPr lang="en-GB" sz="900" dirty="0">
              <a:solidFill>
                <a:schemeClr val="accent2"/>
              </a:solidFill>
            </a:endParaRPr>
          </a:p>
        </p:txBody>
      </p:sp>
      <p:sp>
        <p:nvSpPr>
          <p:cNvPr id="18" name="Rectangle 17">
            <a:extLst>
              <a:ext uri="{FF2B5EF4-FFF2-40B4-BE49-F238E27FC236}">
                <a16:creationId xmlns:a16="http://schemas.microsoft.com/office/drawing/2014/main" id="{108EDA2D-4A18-44DE-B63B-F5BE6D884D6A}"/>
              </a:ext>
            </a:extLst>
          </p:cNvPr>
          <p:cNvSpPr/>
          <p:nvPr/>
        </p:nvSpPr>
        <p:spPr>
          <a:xfrm>
            <a:off x="624150" y="2450028"/>
            <a:ext cx="3945600" cy="2200602"/>
          </a:xfrm>
          <a:prstGeom prst="rect">
            <a:avLst/>
          </a:prstGeom>
        </p:spPr>
        <p:txBody>
          <a:bodyPr wrap="square">
            <a:spAutoFit/>
          </a:bodyPr>
          <a:lstStyle/>
          <a:p>
            <a:r>
              <a:rPr lang="en-GB" sz="1400" dirty="0"/>
              <a:t>Clearly structured content with clear contrasting colour schemes should be used, to ensure a site is as straightforward to understand as possible. </a:t>
            </a:r>
          </a:p>
          <a:p>
            <a:endParaRPr lang="en-GB" sz="1400" dirty="0"/>
          </a:p>
          <a:p>
            <a:r>
              <a:rPr lang="en-GB" sz="1400" dirty="0"/>
              <a:t>Users may use screen readers or magnifiers to aid navigation and interaction – so all site content, including forms and error messages, should be compatible.</a:t>
            </a:r>
          </a:p>
          <a:p>
            <a:endParaRPr lang="en-GB" sz="1100" b="1" dirty="0"/>
          </a:p>
        </p:txBody>
      </p:sp>
    </p:spTree>
    <p:extLst>
      <p:ext uri="{BB962C8B-B14F-4D97-AF65-F5344CB8AC3E}">
        <p14:creationId xmlns:p14="http://schemas.microsoft.com/office/powerpoint/2010/main" val="527075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Carat Template 2018">
  <a:themeElements>
    <a:clrScheme name="CARAT 2018">
      <a:dk1>
        <a:srgbClr val="000000"/>
      </a:dk1>
      <a:lt1>
        <a:srgbClr val="FFFFFF"/>
      </a:lt1>
      <a:dk2>
        <a:srgbClr val="1A265C"/>
      </a:dk2>
      <a:lt2>
        <a:srgbClr val="1FC7FF"/>
      </a:lt2>
      <a:accent1>
        <a:srgbClr val="4EE6C6"/>
      </a:accent1>
      <a:accent2>
        <a:srgbClr val="FFD21F"/>
      </a:accent2>
      <a:accent3>
        <a:srgbClr val="FF9957"/>
      </a:accent3>
      <a:accent4>
        <a:srgbClr val="8DCC45"/>
      </a:accent4>
      <a:accent5>
        <a:srgbClr val="1FC7FF"/>
      </a:accent5>
      <a:accent6>
        <a:srgbClr val="262626"/>
      </a:accent6>
      <a:hlink>
        <a:srgbClr val="1FC7FF"/>
      </a:hlink>
      <a:folHlink>
        <a:srgbClr val="93D346"/>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w="19050" cap="rnd">
          <a:noFill/>
          <a:prstDash val="solid"/>
          <a:round/>
          <a:headEnd/>
          <a:tailEnd type="oval" w="sm" len="sm"/>
        </a:ln>
      </a:spPr>
      <a:bodyPr vert="horz" wrap="square" lIns="91440" tIns="45720" rIns="91440" bIns="45720" numCol="1" rtlCol="0" anchor="ctr" anchorCtr="0" compatLnSpc="1">
        <a:prstTxWarp prst="textNoShape">
          <a:avLst/>
        </a:prstTxWarp>
      </a:bodyPr>
      <a:lstStyle>
        <a:defPPr algn="ctr">
          <a:lnSpc>
            <a:spcPct val="110000"/>
          </a:lnSpc>
          <a:defRPr sz="1000" dirty="0" smtClean="0">
            <a:solidFill>
              <a:schemeClr val="tx2"/>
            </a:solidFill>
            <a:latin typeface="Century Gothic" panose="020B0502020202020204" pitchFamily="34" charset="0"/>
          </a:defRPr>
        </a:defPPr>
      </a:lstStyle>
    </a:spDef>
    <a:txDef>
      <a:spPr>
        <a:noFill/>
      </a:spPr>
      <a:bodyPr wrap="none" rtlCol="0">
        <a:spAutoFit/>
      </a:bodyPr>
      <a:lstStyle>
        <a:defPPr algn="l">
          <a:defRPr sz="1000" dirty="0" err="1" smtClean="0">
            <a:solidFill>
              <a:schemeClr val="tx2"/>
            </a:solidFill>
            <a:latin typeface="Century Gothic" panose="020B0502020202020204" pitchFamily="34" charset="0"/>
          </a:defRPr>
        </a:defPPr>
      </a:lstStyle>
    </a:txDef>
  </a:objectDefaults>
  <a:extraClrSchemeLst/>
  <a:extLst>
    <a:ext uri="{05A4C25C-085E-4340-85A3-A5531E510DB2}">
      <thm15:themeFamily xmlns:thm15="http://schemas.microsoft.com/office/thememl/2012/main" name="Carat Template 2018" id="{48C9AE05-0F04-4186-9047-E0521BBC25D7}" vid="{D2862424-091B-496D-8FA2-C3CB6D7B42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Carat Template Theme</Template>
  <TotalTime>49541</TotalTime>
  <Words>3416</Words>
  <Application>Microsoft Office PowerPoint</Application>
  <PresentationFormat>On-screen Show (16:10)</PresentationFormat>
  <Paragraphs>383</Paragraphs>
  <Slides>44</Slides>
  <Notes>32</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Century Gothic</vt:lpstr>
      <vt:lpstr>Geometr415 Lt BT Lite</vt:lpstr>
      <vt:lpstr>System Font Regular</vt:lpstr>
      <vt:lpstr>Carat Template 2018</vt:lpstr>
      <vt:lpstr>People’s Postcode Lottery </vt:lpstr>
      <vt:lpstr>Contents  </vt:lpstr>
      <vt:lpstr>Importance of Accessible Design</vt:lpstr>
      <vt:lpstr>Importance of Accessible Design  </vt:lpstr>
      <vt:lpstr>Importance of Accessible Design  </vt:lpstr>
      <vt:lpstr>Persona Analysis</vt:lpstr>
      <vt:lpstr>Disability and Impairment Personas  </vt:lpstr>
      <vt:lpstr>Persona Analysis  Partial Sightedness</vt:lpstr>
      <vt:lpstr>Partial Sightedness What It Means  </vt:lpstr>
      <vt:lpstr>Partial Sightedness Site Performance  </vt:lpstr>
      <vt:lpstr>Partial Sightedness Site Performance  </vt:lpstr>
      <vt:lpstr>Persona Analysis  Colour Blindness</vt:lpstr>
      <vt:lpstr>Colour Blindness What It Means  </vt:lpstr>
      <vt:lpstr>Colour Blindness What It Means  </vt:lpstr>
      <vt:lpstr>Colour Blindness Site Performance  </vt:lpstr>
      <vt:lpstr>Colour Blindness Site Performance  </vt:lpstr>
      <vt:lpstr>Colour Blindness Site Performance  </vt:lpstr>
      <vt:lpstr>Persona Analysis  Rheumatoid Arthritis</vt:lpstr>
      <vt:lpstr>Rheumatoid Arthritis What It Means  </vt:lpstr>
      <vt:lpstr>Rheumatoid Arthritis Site Performance  </vt:lpstr>
      <vt:lpstr>Rheumatoid Arthritis Site Performance  </vt:lpstr>
      <vt:lpstr>Persona Analysis  Cognitive Impairment</vt:lpstr>
      <vt:lpstr>Cognitive Impairment What It Means  </vt:lpstr>
      <vt:lpstr>Cognitive Impairment Site Performance  </vt:lpstr>
      <vt:lpstr>Cognitive Impairment Site Performance  </vt:lpstr>
      <vt:lpstr>Cognitive Impairment Site Performance  </vt:lpstr>
      <vt:lpstr>Persona Analysis  Older Users</vt:lpstr>
      <vt:lpstr>Older Users What It Means  </vt:lpstr>
      <vt:lpstr>Older Users Site Performance  </vt:lpstr>
      <vt:lpstr>Older Users Site Performance  </vt:lpstr>
      <vt:lpstr>Web Content Accessibility Guidelines</vt:lpstr>
      <vt:lpstr>Web Content Accessibility Guidelines Homepage / How It Works / Play Page  </vt:lpstr>
      <vt:lpstr>Web Content Accessibility Guidelines Homepage / How It Works / Play Page  </vt:lpstr>
      <vt:lpstr>Web Content Accessibility Guidelines Homepage / How It Works / Play Page  </vt:lpstr>
      <vt:lpstr>Web Content Accessibility Guidelines Homepage  </vt:lpstr>
      <vt:lpstr>Web Content Accessibility Guidelines How It Works  </vt:lpstr>
      <vt:lpstr>WAVE - Web  Accessibility Evaluation Tool</vt:lpstr>
      <vt:lpstr>Web Content Accessibility Guidelines Homepage / How It Works / Play Page  </vt:lpstr>
      <vt:lpstr>Web Content Accessibility Guidelines Homepage / How It Works / Play Page  </vt:lpstr>
      <vt:lpstr>Web Content Accessibility Guidelines Play Page  </vt:lpstr>
      <vt:lpstr>Summary</vt:lpstr>
      <vt:lpstr>Summary Recommendations</vt:lpstr>
      <vt:lpstr>Summary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Mike.Harper@iprospect.com;Oliver.Smith@iprospect.com</dc:creator>
  <cp:lastModifiedBy>Rachel Hovell</cp:lastModifiedBy>
  <cp:revision>1312</cp:revision>
  <cp:lastPrinted>2016-07-19T15:00:43Z</cp:lastPrinted>
  <dcterms:created xsi:type="dcterms:W3CDTF">2016-09-06T19:05:48Z</dcterms:created>
  <dcterms:modified xsi:type="dcterms:W3CDTF">2020-08-25T10:42:45Z</dcterms:modified>
</cp:coreProperties>
</file>